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3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71" r:id="rId2"/>
    <p:sldMasterId id="2147483742" r:id="rId3"/>
    <p:sldMasterId id="2147483813" r:id="rId4"/>
  </p:sldMasterIdLst>
  <p:notesMasterIdLst>
    <p:notesMasterId r:id="rId38"/>
  </p:notesMasterIdLst>
  <p:sldIdLst>
    <p:sldId id="268" r:id="rId5"/>
    <p:sldId id="1415" r:id="rId6"/>
    <p:sldId id="261" r:id="rId7"/>
    <p:sldId id="262" r:id="rId8"/>
    <p:sldId id="283" r:id="rId9"/>
    <p:sldId id="284" r:id="rId10"/>
    <p:sldId id="277" r:id="rId11"/>
    <p:sldId id="258" r:id="rId12"/>
    <p:sldId id="259" r:id="rId13"/>
    <p:sldId id="295" r:id="rId14"/>
    <p:sldId id="302" r:id="rId15"/>
    <p:sldId id="1427" r:id="rId16"/>
    <p:sldId id="1428" r:id="rId17"/>
    <p:sldId id="303" r:id="rId18"/>
    <p:sldId id="1364" r:id="rId19"/>
    <p:sldId id="1426" r:id="rId20"/>
    <p:sldId id="289" r:id="rId21"/>
    <p:sldId id="304" r:id="rId22"/>
    <p:sldId id="1430" r:id="rId23"/>
    <p:sldId id="1429" r:id="rId24"/>
    <p:sldId id="1431" r:id="rId25"/>
    <p:sldId id="264" r:id="rId26"/>
    <p:sldId id="1418" r:id="rId27"/>
    <p:sldId id="1357" r:id="rId28"/>
    <p:sldId id="279" r:id="rId29"/>
    <p:sldId id="307" r:id="rId30"/>
    <p:sldId id="1353" r:id="rId31"/>
    <p:sldId id="1408" r:id="rId32"/>
    <p:sldId id="1419" r:id="rId33"/>
    <p:sldId id="1421" r:id="rId34"/>
    <p:sldId id="332" r:id="rId35"/>
    <p:sldId id="270" r:id="rId36"/>
    <p:sldId id="1432" r:id="rId37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utura Bold" panose="020B0602020204020303" pitchFamily="34" charset="-79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  <p:embeddedFont>
      <p:font typeface="Source Sans Pro SemiBold" panose="020F0502020204030204" pitchFamily="34" charset="0"/>
      <p:regular r:id="rId53"/>
      <p:bold r:id="rId54"/>
      <p:italic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e Jo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7BA3B7-3D94-456F-8103-1ACCFDEE426C}">
  <a:tblStyle styleId="{307BA3B7-3D94-456F-8103-1ACCFDEE42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6"/>
    <p:restoredTop sz="94733"/>
  </p:normalViewPr>
  <p:slideViewPr>
    <p:cSldViewPr snapToGrid="0">
      <p:cViewPr>
        <p:scale>
          <a:sx n="120" d="100"/>
          <a:sy n="120" d="100"/>
        </p:scale>
        <p:origin x="472" y="8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70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8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4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2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88b0d56a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88b0d56a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8034928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78034928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784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7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732085" y="170450"/>
            <a:ext cx="717569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7454957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4799" y="4915793"/>
            <a:ext cx="177932" cy="17600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365160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itle Text"/>
          <p:cNvSpPr txBox="1">
            <a:spLocks noGrp="1"/>
          </p:cNvSpPr>
          <p:nvPr>
            <p:ph type="title"/>
          </p:nvPr>
        </p:nvSpPr>
        <p:spPr>
          <a:xfrm>
            <a:off x="562570" y="133945"/>
            <a:ext cx="8036720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algn="l" defTabSz="438150">
              <a:defRPr sz="36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82" name="Body Level One…"/>
          <p:cNvSpPr txBox="1">
            <a:spLocks noGrp="1"/>
          </p:cNvSpPr>
          <p:nvPr>
            <p:ph type="body" idx="1"/>
          </p:nvPr>
        </p:nvSpPr>
        <p:spPr>
          <a:xfrm>
            <a:off x="562570" y="1460004"/>
            <a:ext cx="8036720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197223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30598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63973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97348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530723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28" y="4922491"/>
            <a:ext cx="153887" cy="164467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438150">
              <a:defRPr sz="600" b="1">
                <a:solidFill>
                  <a:srgbClr val="FFFFFF">
                    <a:alpha val="70000"/>
                  </a:srgbClr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117003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725856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00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6052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11305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ffice Them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LSSTlogo_white.jpg" descr="LSSTlogo_white.jp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8400" y="102129"/>
            <a:ext cx="1473200" cy="402961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Line"/>
          <p:cNvSpPr/>
          <p:nvPr/>
        </p:nvSpPr>
        <p:spPr>
          <a:xfrm flipH="1" flipV="1">
            <a:off x="66676" y="606028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519" name="Line"/>
          <p:cNvSpPr/>
          <p:nvPr/>
        </p:nvSpPr>
        <p:spPr>
          <a:xfrm flipH="1" flipV="1">
            <a:off x="66676" y="4873229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520" name="Lynne Jones, “Inventorying the Solar System”• AAS, Seattle • January 2011"/>
          <p:cNvSpPr txBox="1"/>
          <p:nvPr/>
        </p:nvSpPr>
        <p:spPr>
          <a:xfrm>
            <a:off x="457200" y="4891088"/>
            <a:ext cx="8242300" cy="180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algn="ctr">
              <a:buClr>
                <a:srgbClr val="919191"/>
              </a:buClr>
              <a:buFont typeface="Calibri"/>
              <a:defRPr sz="9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Lynne Jones, “Inventorying the Solar System”• AAS, Seattle • January 2011</a:t>
            </a:r>
          </a:p>
        </p:txBody>
      </p:sp>
      <p:sp>
        <p:nvSpPr>
          <p:cNvPr id="521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466726"/>
          </a:xfrm>
          <a:prstGeom prst="rect">
            <a:avLst/>
          </a:prstGeom>
        </p:spPr>
        <p:txBody>
          <a:bodyPr/>
          <a:lstStyle>
            <a:lvl1pPr marL="30480" marR="30480" algn="l" defTabSz="342900">
              <a:defRPr sz="25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2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8229600" cy="4286250"/>
          </a:xfrm>
          <a:prstGeom prst="rect">
            <a:avLst/>
          </a:prstGeom>
        </p:spPr>
        <p:txBody>
          <a:bodyPr/>
          <a:lstStyle>
            <a:lvl1pPr marL="287655" marR="30480" indent="-257175" defTabSz="342900">
              <a:buClr>
                <a:srgbClr val="000000"/>
              </a:buClr>
              <a:defRPr sz="2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87693" marR="30480" indent="-214313" defTabSz="342900">
              <a:spcBef>
                <a:spcPts val="525"/>
              </a:spcBef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87729" marR="30480" indent="-171450" defTabSz="342900">
              <a:buClr>
                <a:srgbClr val="000000"/>
              </a:buClr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306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735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220" y="4891088"/>
            <a:ext cx="226024" cy="229550"/>
          </a:xfrm>
          <a:prstGeom prst="rect">
            <a:avLst/>
          </a:prstGeom>
        </p:spPr>
        <p:txBody>
          <a:bodyPr anchor="t"/>
          <a:lstStyle>
            <a:lvl1pPr defTabSz="43815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319219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itle Text"/>
          <p:cNvSpPr txBox="1">
            <a:spLocks noGrp="1"/>
          </p:cNvSpPr>
          <p:nvPr>
            <p:ph type="title"/>
          </p:nvPr>
        </p:nvSpPr>
        <p:spPr>
          <a:xfrm>
            <a:off x="558800" y="133350"/>
            <a:ext cx="8039100" cy="1285875"/>
          </a:xfrm>
          <a:prstGeom prst="rect">
            <a:avLst/>
          </a:prstGeom>
        </p:spPr>
        <p:txBody>
          <a:bodyPr/>
          <a:lstStyle>
            <a:lvl1pPr marL="0" marR="0" algn="l" defTabSz="304800">
              <a:defRPr sz="37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31" name="Body Level One…"/>
          <p:cNvSpPr txBox="1">
            <a:spLocks noGrp="1"/>
          </p:cNvSpPr>
          <p:nvPr>
            <p:ph type="body" idx="1"/>
          </p:nvPr>
        </p:nvSpPr>
        <p:spPr>
          <a:xfrm>
            <a:off x="558800" y="1457325"/>
            <a:ext cx="8039100" cy="3009900"/>
          </a:xfrm>
          <a:prstGeom prst="rect">
            <a:avLst/>
          </a:prstGeom>
        </p:spPr>
        <p:txBody>
          <a:bodyPr anchor="ctr"/>
          <a:lstStyle>
            <a:lvl1pPr marL="304800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 sz="18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638175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 sz="18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971550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304925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 sz="18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638300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 sz="18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41556" y="4895850"/>
            <a:ext cx="192360" cy="206467"/>
          </a:xfrm>
          <a:prstGeom prst="rect">
            <a:avLst/>
          </a:prstGeom>
        </p:spPr>
        <p:txBody>
          <a:bodyPr anchor="t"/>
          <a:lstStyle>
            <a:lvl1pPr algn="r" defTabSz="304800">
              <a:defRPr sz="675" b="1">
                <a:solidFill>
                  <a:srgbClr val="FFFFFF">
                    <a:alpha val="70000"/>
                  </a:srgbClr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210703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Text"/>
          <p:cNvSpPr txBox="1">
            <a:spLocks noGrp="1"/>
          </p:cNvSpPr>
          <p:nvPr>
            <p:ph type="title"/>
          </p:nvPr>
        </p:nvSpPr>
        <p:spPr>
          <a:xfrm>
            <a:off x="762000" y="76200"/>
            <a:ext cx="7620000" cy="1104900"/>
          </a:xfrm>
          <a:prstGeom prst="rect">
            <a:avLst/>
          </a:prstGeom>
        </p:spPr>
        <p:txBody>
          <a:bodyPr/>
          <a:lstStyle>
            <a:lvl1pPr marL="0" marR="0" defTabSz="304800">
              <a:defRPr sz="36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Title Text</a:t>
            </a:r>
          </a:p>
        </p:txBody>
      </p:sp>
      <p:sp>
        <p:nvSpPr>
          <p:cNvPr id="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6070" y="4781550"/>
            <a:ext cx="222817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945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613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950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288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625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9634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433" y="4867275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599700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5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93245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0172711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6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613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950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288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625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9634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433" y="4867275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723407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613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950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288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625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9634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433" y="4867275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812482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84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03464" marR="0" indent="-265339" defTabSz="438150">
              <a:spcBef>
                <a:spcPts val="18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36839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70214" marR="0" indent="-265339" defTabSz="438150">
              <a:spcBef>
                <a:spcPts val="18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03589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36964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6547" y="4882306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632465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214313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3779" marR="0" indent="-395654" defTabSz="214313">
              <a:spcBef>
                <a:spcPts val="825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7154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0529" marR="0" indent="-395654" defTabSz="214313">
              <a:spcBef>
                <a:spcPts val="825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3904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7279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555" y="4876800"/>
            <a:ext cx="208390" cy="206467"/>
          </a:xfrm>
          <a:prstGeom prst="rect">
            <a:avLst/>
          </a:prstGeom>
        </p:spPr>
        <p:txBody>
          <a:bodyPr anchor="t"/>
          <a:lstStyle>
            <a:lvl1pPr defTabSz="214313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22831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864" y="4800600"/>
            <a:ext cx="180497" cy="196206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342900">
              <a:defRPr sz="675"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2" name="Name of Meeting • Location, Location • Date Date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Name of Meeting • Location, Location • Date Date</a:t>
            </a:r>
          </a:p>
        </p:txBody>
      </p:sp>
      <p:pic>
        <p:nvPicPr>
          <p:cNvPr id="603" name="3-bg.png" descr="3-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Title Text"/>
          <p:cNvSpPr txBox="1">
            <a:spLocks noGrp="1"/>
          </p:cNvSpPr>
          <p:nvPr>
            <p:ph type="title"/>
          </p:nvPr>
        </p:nvSpPr>
        <p:spPr>
          <a:xfrm>
            <a:off x="228600" y="114299"/>
            <a:ext cx="6188359" cy="41791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marR="0" algn="l" defTabSz="342900">
              <a:defRPr sz="1650" b="1">
                <a:solidFill>
                  <a:srgbClr val="616161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05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88620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35744" marR="0" indent="-235744" defTabSz="342900">
              <a:spcBef>
                <a:spcPts val="375"/>
              </a:spcBef>
              <a:buClrTx/>
              <a:buChar char="−"/>
              <a:defRPr sz="1650">
                <a:solidFill>
                  <a:srgbClr val="000000"/>
                </a:solidFill>
                <a:uFillTx/>
              </a:defRPr>
            </a:lvl1pPr>
            <a:lvl2pPr marL="539353" marR="0" indent="-196453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2pPr>
            <a:lvl3pPr marL="842963" marR="0" indent="-157163" defTabSz="342900">
              <a:buClrTx/>
              <a:defRPr sz="1650">
                <a:solidFill>
                  <a:srgbClr val="000000"/>
                </a:solidFill>
                <a:uFillTx/>
              </a:defRPr>
            </a:lvl3pPr>
            <a:lvl4pPr marL="12172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4pPr>
            <a:lvl5pPr marL="15601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6" name="Text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3147408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itle Text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064" cy="174129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marL="0" marR="0" defTabSz="308074">
              <a:defRPr sz="4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8" y="2652118"/>
            <a:ext cx="7358064" cy="596057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marR="0" indent="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1714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3429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5143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6858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525" y="4875609"/>
            <a:ext cx="226022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 sz="9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867060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2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010631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417243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#"/>
          <p:cNvSpPr txBox="1"/>
          <p:nvPr/>
        </p:nvSpPr>
        <p:spPr>
          <a:xfrm>
            <a:off x="7161609" y="4855517"/>
            <a:ext cx="1919884" cy="2021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092" tIns="20092" rIns="20092" bIns="20092">
            <a:spAutoFit/>
          </a:bodyPr>
          <a:lstStyle>
            <a:lvl1pPr algn="r" defTabSz="910828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050"/>
              <a:t>#</a:t>
            </a:r>
          </a:p>
        </p:txBody>
      </p:sp>
      <p:sp>
        <p:nvSpPr>
          <p:cNvPr id="639" name="Title Text"/>
          <p:cNvSpPr txBox="1">
            <a:spLocks noGrp="1"/>
          </p:cNvSpPr>
          <p:nvPr>
            <p:ph type="title"/>
          </p:nvPr>
        </p:nvSpPr>
        <p:spPr>
          <a:xfrm>
            <a:off x="687585" y="0"/>
            <a:ext cx="7768830" cy="857250"/>
          </a:xfrm>
          <a:prstGeom prst="rect">
            <a:avLst/>
          </a:prstGeom>
        </p:spPr>
        <p:txBody>
          <a:bodyPr lIns="26789" tIns="26789" rIns="26789" bIns="26789"/>
          <a:lstStyle>
            <a:lvl1pPr marL="0" marR="0" defTabSz="683121">
              <a:defRPr sz="3150">
                <a:solidFill>
                  <a:srgbClr val="FFFB00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uFill>
                  <a:solidFill>
                    <a:srgbClr val="FFFB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384401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35733"/>
            <a:ext cx="243656" cy="241092"/>
          </a:xfrm>
          <a:prstGeom prst="rect">
            <a:avLst/>
          </a:prstGeom>
        </p:spPr>
        <p:txBody>
          <a:bodyPr anchor="b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3982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58236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241439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101728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79471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803443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7317986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005318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14907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4808145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713630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2096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729668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7176039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756578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666815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088556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79136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375563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1183567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349980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6413837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836166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873185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944549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921823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5959277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6718626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761896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153238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8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00535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048223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29498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0758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678360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1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539239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2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670289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447081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670489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5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378179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6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684877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911690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034707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747699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02501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703163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570330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0" marR="0" defTabSz="68580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49"/>
            <a:ext cx="8229600" cy="3394473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257175" marR="0" indent="-257175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7213" marR="0" indent="-214313" defTabSz="685800">
              <a:buClr>
                <a:srgbClr val="000000"/>
              </a:buClr>
              <a:buFontTx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57250" marR="0" indent="-171450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2001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5430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8792" y="4838134"/>
            <a:ext cx="218008" cy="215444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algn="r" defTabSz="685800"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847984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H="1" flipV="1">
            <a:off x="66675" y="606029"/>
            <a:ext cx="9028114" cy="119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26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67516"/>
            <a:ext cx="1074455" cy="622442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Line"/>
          <p:cNvSpPr/>
          <p:nvPr/>
        </p:nvSpPr>
        <p:spPr>
          <a:xfrm flipH="1" flipV="1">
            <a:off x="66675" y="4873228"/>
            <a:ext cx="9028114" cy="119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sp>
        <p:nvSpPr>
          <p:cNvPr id="428" name="‹#›"/>
          <p:cNvSpPr txBox="1"/>
          <p:nvPr/>
        </p:nvSpPr>
        <p:spPr>
          <a:xfrm>
            <a:off x="8424863" y="4891088"/>
            <a:ext cx="566738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sz="900"/>
              <a:t>‹#›</a:t>
            </a:r>
          </a:p>
        </p:txBody>
      </p:sp>
      <p:pic>
        <p:nvPicPr>
          <p:cNvPr id="429" name="LogoW-ShadowTransBack.png" descr="LogoW-ShadowTransB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3" y="0"/>
            <a:ext cx="1984376" cy="83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AURA Open House  • April 25, 2014"/>
          <p:cNvSpPr txBox="1"/>
          <p:nvPr/>
        </p:nvSpPr>
        <p:spPr>
          <a:xfrm>
            <a:off x="457200" y="4891088"/>
            <a:ext cx="8229600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750">
                <a:solidFill>
                  <a:srgbClr val="A6A6A6"/>
                </a:solidFill>
              </a:rPr>
              <a:t>AURA Open House  • April 25, 2014</a:t>
            </a:r>
          </a:p>
        </p:txBody>
      </p:sp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1141130" y="1"/>
            <a:ext cx="6188359" cy="632222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342900">
              <a:defRPr sz="18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idx="1"/>
          </p:nvPr>
        </p:nvSpPr>
        <p:spPr>
          <a:xfrm>
            <a:off x="120509" y="91386"/>
            <a:ext cx="8229601" cy="4382692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557213" marR="0" indent="-214313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2pPr>
            <a:lvl3pPr marL="857250" marR="0" indent="-171450" defTabSz="342900">
              <a:buClrTx/>
              <a:defRPr>
                <a:solidFill>
                  <a:srgbClr val="000000"/>
                </a:solidFill>
                <a:uFillTx/>
              </a:defRPr>
            </a:lvl3pPr>
            <a:lvl4pPr marL="12344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4pPr>
            <a:lvl5pPr marL="15773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968880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/>
        </p:spPr>
      </p:pic>
      <p:sp>
        <p:nvSpPr>
          <p:cNvPr id="456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342900">
              <a:defRPr sz="180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57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0" cy="3630570"/>
          </a:xfrm>
          <a:prstGeom prst="rect">
            <a:avLst/>
          </a:prstGeom>
        </p:spPr>
        <p:txBody>
          <a:bodyPr lIns="38100" tIns="38100" rIns="38100" bIns="38100"/>
          <a:lstStyle>
            <a:lvl1pPr marL="257175" marR="0" indent="-257175" defTabSz="342900">
              <a:spcBef>
                <a:spcPts val="375"/>
              </a:spcBef>
              <a:buClr>
                <a:srgbClr val="000000"/>
              </a:buClr>
              <a:buChar char="−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57213" marR="0" indent="-214313" defTabSz="342900">
              <a:spcBef>
                <a:spcPts val="300"/>
              </a:spcBef>
              <a:buClr>
                <a:srgbClr val="000000"/>
              </a:buClr>
              <a:buChar char="•"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57250" marR="0" indent="-171450" defTabSz="342900">
              <a:spcBef>
                <a:spcPts val="300"/>
              </a:spcBef>
              <a:buClr>
                <a:srgbClr val="000000"/>
              </a:buClr>
              <a:buFontTx/>
              <a:buChar char="-"/>
              <a:defRPr sz="13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00150" marR="0" indent="-171450" defTabSz="342900">
              <a:spcBef>
                <a:spcPts val="225"/>
              </a:spcBef>
              <a:buClr>
                <a:srgbClr val="000000"/>
              </a:buClr>
              <a:buChar char="•"/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43050" marR="0" indent="-171450" defTabSz="342900">
              <a:spcBef>
                <a:spcPts val="225"/>
              </a:spcBef>
              <a:buClr>
                <a:srgbClr val="000000"/>
              </a:buClr>
              <a:defRPr sz="10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079" y="4823340"/>
            <a:ext cx="171521" cy="192360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t"/>
          <a:lstStyle>
            <a:lvl1pPr algn="r" defTabSz="342900">
              <a:defRPr sz="75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619731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5551150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4799" y="4915793"/>
            <a:ext cx="177932" cy="17600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982471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ffice Them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LSSTlogo_white.jpg" descr="LSSTlogo_white.jp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8400" y="102129"/>
            <a:ext cx="1473200" cy="40296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Line"/>
          <p:cNvSpPr/>
          <p:nvPr/>
        </p:nvSpPr>
        <p:spPr>
          <a:xfrm flipH="1" flipV="1">
            <a:off x="66676" y="606028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485" name="Line"/>
          <p:cNvSpPr/>
          <p:nvPr/>
        </p:nvSpPr>
        <p:spPr>
          <a:xfrm flipH="1" flipV="1">
            <a:off x="66676" y="4873229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486" name="Lynne Jones, “Inventorying the Solar System”• AAS, Seattle • January 2011"/>
          <p:cNvSpPr txBox="1"/>
          <p:nvPr/>
        </p:nvSpPr>
        <p:spPr>
          <a:xfrm>
            <a:off x="457200" y="4891088"/>
            <a:ext cx="8242300" cy="180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algn="ctr">
              <a:buClr>
                <a:srgbClr val="919191"/>
              </a:buClr>
              <a:buFont typeface="Calibri"/>
              <a:defRPr sz="9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Lynne Jones, “Inventorying the Solar System”• AAS, Seattle • January 2011</a:t>
            </a:r>
          </a:p>
        </p:txBody>
      </p:sp>
      <p:sp>
        <p:nvSpPr>
          <p:cNvPr id="487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466726"/>
          </a:xfrm>
          <a:prstGeom prst="rect">
            <a:avLst/>
          </a:prstGeom>
        </p:spPr>
        <p:txBody>
          <a:bodyPr/>
          <a:lstStyle>
            <a:lvl1pPr marL="30480" marR="30480" algn="l" defTabSz="342900">
              <a:defRPr sz="25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8229600" cy="4286250"/>
          </a:xfrm>
          <a:prstGeom prst="rect">
            <a:avLst/>
          </a:prstGeom>
        </p:spPr>
        <p:txBody>
          <a:bodyPr/>
          <a:lstStyle>
            <a:lvl1pPr marL="287655" marR="30480" indent="-257175" defTabSz="342900">
              <a:buClr>
                <a:srgbClr val="000000"/>
              </a:buClr>
              <a:defRPr sz="2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87693" marR="30480" indent="-214313" defTabSz="342900">
              <a:spcBef>
                <a:spcPts val="525"/>
              </a:spcBef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87729" marR="30480" indent="-171450" defTabSz="342900">
              <a:buClr>
                <a:srgbClr val="000000"/>
              </a:buClr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306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735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220" y="4891088"/>
            <a:ext cx="226024" cy="229550"/>
          </a:xfrm>
          <a:prstGeom prst="rect">
            <a:avLst/>
          </a:prstGeom>
        </p:spPr>
        <p:txBody>
          <a:bodyPr anchor="t"/>
          <a:lstStyle>
            <a:lvl1pPr defTabSz="43815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329911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Text"/>
          <p:cNvSpPr txBox="1">
            <a:spLocks noGrp="1"/>
          </p:cNvSpPr>
          <p:nvPr>
            <p:ph type="title"/>
          </p:nvPr>
        </p:nvSpPr>
        <p:spPr>
          <a:xfrm>
            <a:off x="762000" y="76200"/>
            <a:ext cx="7620000" cy="1104900"/>
          </a:xfrm>
          <a:prstGeom prst="rect">
            <a:avLst/>
          </a:prstGeom>
        </p:spPr>
        <p:txBody>
          <a:bodyPr/>
          <a:lstStyle>
            <a:lvl1pPr marL="0" marR="0" defTabSz="304800">
              <a:defRPr sz="36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Title Text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6070" y="4781550"/>
            <a:ext cx="222817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2019030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w White Backgroun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40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itle Text"/>
          <p:cNvSpPr txBox="1">
            <a:spLocks noGrp="1"/>
          </p:cNvSpPr>
          <p:nvPr>
            <p:ph type="title"/>
          </p:nvPr>
        </p:nvSpPr>
        <p:spPr>
          <a:xfrm>
            <a:off x="228604" y="0"/>
            <a:ext cx="6188359" cy="646517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873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pic>
        <p:nvPicPr>
          <p:cNvPr id="506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40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9043690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25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27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069475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444921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36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3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753387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47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49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5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760809"/>
            <a:ext cx="8229602" cy="4382691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600075" marR="0" indent="-257175" defTabSz="342900">
              <a:spcBef>
                <a:spcPts val="375"/>
              </a:spcBef>
              <a:buClrTx/>
              <a:buChar char="•"/>
              <a:defRPr sz="1800">
                <a:solidFill>
                  <a:srgbClr val="000000"/>
                </a:solidFill>
                <a:uFillTx/>
              </a:defRPr>
            </a:lvl2pPr>
            <a:lvl3pPr marL="914400" marR="0" indent="-228600" defTabSz="342900">
              <a:buClrTx/>
              <a:buChar char="-"/>
              <a:defRPr>
                <a:solidFill>
                  <a:srgbClr val="000000"/>
                </a:solidFill>
                <a:uFillTx/>
              </a:defRPr>
            </a:lvl3pPr>
            <a:lvl4pPr marL="1285875" marR="0" indent="-257175" defTabSz="342900">
              <a:spcBef>
                <a:spcPts val="375"/>
              </a:spcBef>
              <a:buClrTx/>
              <a:buChar char="•"/>
              <a:defRPr sz="1800">
                <a:solidFill>
                  <a:srgbClr val="000000"/>
                </a:solidFill>
                <a:uFillTx/>
              </a:defRPr>
            </a:lvl4pPr>
            <a:lvl5pPr marL="1665514" marR="0" indent="-293914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10352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5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613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950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288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625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9634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433" y="4867275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035418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68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03464" marR="0" indent="-265339" defTabSz="438150">
              <a:spcBef>
                <a:spcPts val="18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36839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70214" marR="0" indent="-265339" defTabSz="438150">
              <a:spcBef>
                <a:spcPts val="18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03589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36964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6547" y="4882306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25919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8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308074">
              <a:spcBef>
                <a:spcPts val="12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308074">
              <a:spcBef>
                <a:spcPts val="12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308074">
              <a:spcBef>
                <a:spcPts val="12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308074">
              <a:spcBef>
                <a:spcPts val="12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308074">
              <a:spcBef>
                <a:spcPts val="12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2439754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214313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3779" marR="0" indent="-395654" defTabSz="214313">
              <a:spcBef>
                <a:spcPts val="825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7154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0529" marR="0" indent="-395654" defTabSz="214313">
              <a:spcBef>
                <a:spcPts val="825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3904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7279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555" y="4876800"/>
            <a:ext cx="208390" cy="206467"/>
          </a:xfrm>
          <a:prstGeom prst="rect">
            <a:avLst/>
          </a:prstGeom>
        </p:spPr>
        <p:txBody>
          <a:bodyPr anchor="t"/>
          <a:lstStyle>
            <a:lvl1pPr defTabSz="214313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710810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864" y="4800600"/>
            <a:ext cx="180497" cy="196206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342900">
              <a:defRPr sz="675"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4" name="Name of Meeting • Location, Location • Date Date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Name of Meeting • Location, Location • Date Date</a:t>
            </a:r>
          </a:p>
        </p:txBody>
      </p:sp>
      <p:pic>
        <p:nvPicPr>
          <p:cNvPr id="605" name="3-bg.png" descr="3-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Title Text"/>
          <p:cNvSpPr txBox="1">
            <a:spLocks noGrp="1"/>
          </p:cNvSpPr>
          <p:nvPr>
            <p:ph type="title"/>
          </p:nvPr>
        </p:nvSpPr>
        <p:spPr>
          <a:xfrm>
            <a:off x="228600" y="114299"/>
            <a:ext cx="6188359" cy="41791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marR="0" algn="l" defTabSz="342900">
              <a:defRPr sz="1650" b="1">
                <a:solidFill>
                  <a:srgbClr val="616161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07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88620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35744" marR="0" indent="-235744" defTabSz="342900">
              <a:spcBef>
                <a:spcPts val="375"/>
              </a:spcBef>
              <a:buClrTx/>
              <a:buChar char="−"/>
              <a:defRPr sz="1650">
                <a:solidFill>
                  <a:srgbClr val="000000"/>
                </a:solidFill>
                <a:uFillTx/>
              </a:defRPr>
            </a:lvl1pPr>
            <a:lvl2pPr marL="539353" marR="0" indent="-196453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2pPr>
            <a:lvl3pPr marL="842963" marR="0" indent="-157163" defTabSz="342900">
              <a:buClrTx/>
              <a:defRPr sz="1650">
                <a:solidFill>
                  <a:srgbClr val="000000"/>
                </a:solidFill>
                <a:uFillTx/>
              </a:defRPr>
            </a:lvl3pPr>
            <a:lvl4pPr marL="12172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4pPr>
            <a:lvl5pPr marL="15601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8" name="Text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266484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1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59210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2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1616510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4300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016359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#"/>
          <p:cNvSpPr txBox="1"/>
          <p:nvPr/>
        </p:nvSpPr>
        <p:spPr>
          <a:xfrm>
            <a:off x="7161609" y="4855517"/>
            <a:ext cx="1919884" cy="2021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092" tIns="20092" rIns="20092" bIns="20092">
            <a:spAutoFit/>
          </a:bodyPr>
          <a:lstStyle>
            <a:lvl1pPr algn="r" defTabSz="910828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050"/>
              <a:t>#</a:t>
            </a:r>
          </a:p>
        </p:txBody>
      </p:sp>
      <p:sp>
        <p:nvSpPr>
          <p:cNvPr id="641" name="Title Text"/>
          <p:cNvSpPr txBox="1">
            <a:spLocks noGrp="1"/>
          </p:cNvSpPr>
          <p:nvPr>
            <p:ph type="title"/>
          </p:nvPr>
        </p:nvSpPr>
        <p:spPr>
          <a:xfrm>
            <a:off x="687585" y="0"/>
            <a:ext cx="7768830" cy="857250"/>
          </a:xfrm>
          <a:prstGeom prst="rect">
            <a:avLst/>
          </a:prstGeom>
        </p:spPr>
        <p:txBody>
          <a:bodyPr lIns="26789" tIns="26789" rIns="26789" bIns="26789"/>
          <a:lstStyle>
            <a:lvl1pPr marL="0" marR="0" defTabSz="683121">
              <a:defRPr sz="3150">
                <a:solidFill>
                  <a:srgbClr val="FFFB00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uFill>
                  <a:solidFill>
                    <a:srgbClr val="FFFB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96590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itle Text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064" cy="174129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marL="0" marR="0" defTabSz="308074">
              <a:defRPr sz="4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8" y="2652118"/>
            <a:ext cx="7358064" cy="596057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marR="0" indent="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1714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3429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5143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6858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525" y="4875609"/>
            <a:ext cx="226022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 sz="9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279270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3175"/>
        </p:spPr>
      </p:pic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228600" y="-1"/>
            <a:ext cx="6188359" cy="646511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342900">
              <a:defRPr sz="165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630570"/>
          </a:xfrm>
          <a:prstGeom prst="rect">
            <a:avLst/>
          </a:prstGeom>
        </p:spPr>
        <p:txBody>
          <a:bodyPr lIns="38100" tIns="38100" rIns="38100" bIns="38100"/>
          <a:lstStyle>
            <a:lvl1pPr marL="235744" marR="0" indent="-235744" defTabSz="342900">
              <a:spcBef>
                <a:spcPts val="375"/>
              </a:spcBef>
              <a:buClr>
                <a:srgbClr val="000000"/>
              </a:buClr>
              <a:buChar char="−"/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35781" marR="0" indent="-192881" defTabSz="342900">
              <a:spcBef>
                <a:spcPts val="300"/>
              </a:spcBef>
              <a:buClr>
                <a:srgbClr val="000000"/>
              </a:buClr>
              <a:buChar char="•"/>
              <a:defRPr sz="13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38200" marR="0" indent="-152400" defTabSz="342900">
              <a:spcBef>
                <a:spcPts val="300"/>
              </a:spcBef>
              <a:buClr>
                <a:srgbClr val="000000"/>
              </a:buClr>
              <a:buFontTx/>
              <a:buChar char="-"/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178719" marR="0" indent="-150019" defTabSz="342900">
              <a:spcBef>
                <a:spcPts val="225"/>
              </a:spcBef>
              <a:buClr>
                <a:srgbClr val="000000"/>
              </a:buClr>
              <a:buChar char="•"/>
              <a:defRPr sz="10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18557" marR="0" indent="-146957" defTabSz="342900">
              <a:spcBef>
                <a:spcPts val="225"/>
              </a:spcBef>
              <a:buClr>
                <a:srgbClr val="000000"/>
              </a:buClr>
              <a:defRPr sz="9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6491" y="4823340"/>
            <a:ext cx="165110" cy="180819"/>
          </a:xfrm>
          <a:prstGeom prst="rect">
            <a:avLst/>
          </a:prstGeom>
          <a:ln w="3175">
            <a:round/>
          </a:ln>
        </p:spPr>
        <p:txBody>
          <a:bodyPr lIns="38100" tIns="38100" rIns="38100" bIns="38100" anchor="t"/>
          <a:lstStyle>
            <a:lvl1pPr algn="r" defTabSz="342900">
              <a:defRPr sz="675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536938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itle Text"/>
          <p:cNvSpPr txBox="1">
            <a:spLocks noGrp="1"/>
          </p:cNvSpPr>
          <p:nvPr>
            <p:ph type="title"/>
          </p:nvPr>
        </p:nvSpPr>
        <p:spPr>
          <a:xfrm>
            <a:off x="892969" y="133945"/>
            <a:ext cx="7358063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3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9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60004"/>
            <a:ext cx="7358063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462643" marR="0" indent="-224518" defTabSz="438150">
              <a:spcBef>
                <a:spcPts val="1800"/>
              </a:spcBef>
              <a:buClrTx/>
              <a:buSzPct val="171000"/>
              <a:buFontTx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796018" marR="0" indent="-224518" defTabSz="438150">
              <a:spcBef>
                <a:spcPts val="1800"/>
              </a:spcBef>
              <a:buClrTx/>
              <a:buSzPct val="171000"/>
              <a:buFontTx/>
              <a:buChar char="•"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29393" marR="0" indent="-224518" defTabSz="438150">
              <a:spcBef>
                <a:spcPts val="1800"/>
              </a:spcBef>
              <a:buClrTx/>
              <a:buSzPct val="171000"/>
              <a:buFontTx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462768" marR="0" indent="-224518" defTabSz="438150">
              <a:spcBef>
                <a:spcPts val="1800"/>
              </a:spcBef>
              <a:buClrTx/>
              <a:buSzPct val="171000"/>
              <a:buFontTx/>
              <a:buChar char="•"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796143" marR="0" indent="-224518" defTabSz="438150">
              <a:spcBef>
                <a:spcPts val="1800"/>
              </a:spcBef>
              <a:buClrTx/>
              <a:buSzPct val="171000"/>
              <a:buFontTx/>
              <a:buChar char="•"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981" y="4882306"/>
            <a:ext cx="165108" cy="164467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71461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7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05518" marR="0" indent="-367393" defTabSz="304800">
              <a:spcBef>
                <a:spcPts val="1275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38893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272268" marR="0" indent="-367393" defTabSz="304800">
              <a:spcBef>
                <a:spcPts val="1275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05643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39018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455" y="4867275"/>
            <a:ext cx="208390" cy="206467"/>
          </a:xfrm>
          <a:prstGeom prst="rect">
            <a:avLst/>
          </a:prstGeom>
        </p:spPr>
        <p:txBody>
          <a:bodyPr anchor="t"/>
          <a:lstStyle>
            <a:lvl1pPr defTabSz="30480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895288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14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03464" marR="0" indent="-265339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36839" marR="0" indent="-265339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70214" marR="0" indent="-265339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03589" marR="0" indent="-265339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36964" marR="0" indent="-265339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6547" y="4882306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943182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41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845249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Title Text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064" cy="174129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marL="0" marR="0" defTabSz="308074">
              <a:defRPr sz="40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8" y="2652118"/>
            <a:ext cx="7358064" cy="596057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marR="0" indent="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17145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34290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51435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68580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136" y="4875609"/>
            <a:ext cx="214801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922733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242646" y="175872"/>
            <a:ext cx="66705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171450" y="885826"/>
            <a:ext cx="87951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342892" lvl="0" indent="-2571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>
                <a:solidFill>
                  <a:srgbClr val="0C0C0C"/>
                </a:solidFill>
              </a:defRPr>
            </a:lvl1pPr>
            <a:lvl2pPr marL="685784" lvl="1" indent="-24288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500"/>
              <a:buChar char="•"/>
              <a:defRPr>
                <a:solidFill>
                  <a:srgbClr val="0C0C0C"/>
                </a:solidFill>
              </a:defRPr>
            </a:lvl2pPr>
            <a:lvl3pPr marL="1028675" lvl="2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3pPr>
            <a:lvl4pPr marL="1371566" lvl="3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4pPr>
            <a:lvl5pPr marL="1714457" lvl="4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5pPr>
            <a:lvl6pPr marL="2057349" lvl="5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2400240" lvl="6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2743132" lvl="7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3086023" lvl="8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67" y="351694"/>
            <a:ext cx="980343" cy="30935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"/>
              <a:t>| </a:t>
            </a:r>
            <a:fld id="{00000000-1234-1234-1234-123412341234}" type="slidenum">
              <a:rPr lang="en"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0545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037032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242646" y="175872"/>
            <a:ext cx="66705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171450" y="885826"/>
            <a:ext cx="87951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342892" lvl="0" indent="-2571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>
                <a:solidFill>
                  <a:srgbClr val="0C0C0C"/>
                </a:solidFill>
              </a:defRPr>
            </a:lvl1pPr>
            <a:lvl2pPr marL="685784" lvl="1" indent="-24288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500"/>
              <a:buChar char="•"/>
              <a:defRPr>
                <a:solidFill>
                  <a:srgbClr val="0C0C0C"/>
                </a:solidFill>
              </a:defRPr>
            </a:lvl2pPr>
            <a:lvl3pPr marL="1028675" lvl="2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3pPr>
            <a:lvl4pPr marL="1371566" lvl="3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4pPr>
            <a:lvl5pPr marL="1714457" lvl="4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5pPr>
            <a:lvl6pPr marL="2057349" lvl="5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2400240" lvl="6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2743132" lvl="7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3086023" lvl="8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"/>
              <a:t>| </a:t>
            </a:r>
            <a:fld id="{00000000-1234-1234-1234-123412341234}" type="slidenum">
              <a:rPr lang="en"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32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615949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28542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257565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381692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885408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12973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2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836252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85609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905650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5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941049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040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049215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52733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24315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0" marR="0" defTabSz="68580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49"/>
            <a:ext cx="8229600" cy="3394473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257175" marR="0" indent="-257175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7213" marR="0" indent="-214313" defTabSz="685800">
              <a:buClr>
                <a:srgbClr val="000000"/>
              </a:buClr>
              <a:buFontTx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57250" marR="0" indent="-171450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2001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5430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8792" y="4838134"/>
            <a:ext cx="218008" cy="215444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algn="r" defTabSz="685800"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37323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H="1" flipV="1">
            <a:off x="66675" y="606029"/>
            <a:ext cx="9028114" cy="119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26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67516"/>
            <a:ext cx="1074455" cy="622442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Line"/>
          <p:cNvSpPr/>
          <p:nvPr/>
        </p:nvSpPr>
        <p:spPr>
          <a:xfrm flipH="1" flipV="1">
            <a:off x="66675" y="4873228"/>
            <a:ext cx="9028114" cy="119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sp>
        <p:nvSpPr>
          <p:cNvPr id="428" name="‹#›"/>
          <p:cNvSpPr txBox="1"/>
          <p:nvPr/>
        </p:nvSpPr>
        <p:spPr>
          <a:xfrm>
            <a:off x="8424863" y="4891088"/>
            <a:ext cx="566738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sz="900"/>
              <a:t>‹#›</a:t>
            </a:r>
          </a:p>
        </p:txBody>
      </p:sp>
      <p:pic>
        <p:nvPicPr>
          <p:cNvPr id="429" name="LogoW-ShadowTransBack.png" descr="LogoW-ShadowTransB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3" y="0"/>
            <a:ext cx="1984376" cy="83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AURA Open House  • April 25, 2014"/>
          <p:cNvSpPr txBox="1"/>
          <p:nvPr/>
        </p:nvSpPr>
        <p:spPr>
          <a:xfrm>
            <a:off x="457200" y="4891088"/>
            <a:ext cx="8229600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750">
                <a:solidFill>
                  <a:srgbClr val="A6A6A6"/>
                </a:solidFill>
              </a:rPr>
              <a:t>AURA Open House  • April 25, 2014</a:t>
            </a:r>
          </a:p>
        </p:txBody>
      </p:sp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1141130" y="1"/>
            <a:ext cx="6188359" cy="632222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342900">
              <a:defRPr sz="18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idx="1"/>
          </p:nvPr>
        </p:nvSpPr>
        <p:spPr>
          <a:xfrm>
            <a:off x="120509" y="91386"/>
            <a:ext cx="8229601" cy="4382692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557213" marR="0" indent="-214313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2pPr>
            <a:lvl3pPr marL="857250" marR="0" indent="-171450" defTabSz="342900">
              <a:buClrTx/>
              <a:defRPr>
                <a:solidFill>
                  <a:srgbClr val="000000"/>
                </a:solidFill>
                <a:uFillTx/>
              </a:defRPr>
            </a:lvl3pPr>
            <a:lvl4pPr marL="12344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4pPr>
            <a:lvl5pPr marL="15773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15640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4799" y="4915793"/>
            <a:ext cx="177932" cy="17600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5030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ffice Them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LSSTlogo_white.jpg" descr="LSSTlogo_white.jp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8400" y="102129"/>
            <a:ext cx="1473200" cy="40296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Line"/>
          <p:cNvSpPr/>
          <p:nvPr/>
        </p:nvSpPr>
        <p:spPr>
          <a:xfrm flipH="1" flipV="1">
            <a:off x="66676" y="606028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485" name="Line"/>
          <p:cNvSpPr/>
          <p:nvPr/>
        </p:nvSpPr>
        <p:spPr>
          <a:xfrm flipH="1" flipV="1">
            <a:off x="66676" y="4873229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486" name="Lynne Jones, “Inventorying the Solar System”• AAS, Seattle • January 2011"/>
          <p:cNvSpPr txBox="1"/>
          <p:nvPr/>
        </p:nvSpPr>
        <p:spPr>
          <a:xfrm>
            <a:off x="457200" y="4891088"/>
            <a:ext cx="8242300" cy="180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algn="ctr">
              <a:buClr>
                <a:srgbClr val="919191"/>
              </a:buClr>
              <a:buFont typeface="Calibri"/>
              <a:defRPr sz="9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Lynne Jones, “Inventorying the Solar System”• AAS, Seattle • January 2011</a:t>
            </a:r>
          </a:p>
        </p:txBody>
      </p:sp>
      <p:sp>
        <p:nvSpPr>
          <p:cNvPr id="487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466726"/>
          </a:xfrm>
          <a:prstGeom prst="rect">
            <a:avLst/>
          </a:prstGeom>
        </p:spPr>
        <p:txBody>
          <a:bodyPr/>
          <a:lstStyle>
            <a:lvl1pPr marL="30480" marR="30480" algn="l" defTabSz="342900">
              <a:defRPr sz="25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8229600" cy="4286250"/>
          </a:xfrm>
          <a:prstGeom prst="rect">
            <a:avLst/>
          </a:prstGeom>
        </p:spPr>
        <p:txBody>
          <a:bodyPr/>
          <a:lstStyle>
            <a:lvl1pPr marL="287655" marR="30480" indent="-257175" defTabSz="342900">
              <a:buClr>
                <a:srgbClr val="000000"/>
              </a:buClr>
              <a:defRPr sz="2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87693" marR="30480" indent="-214313" defTabSz="342900">
              <a:spcBef>
                <a:spcPts val="525"/>
              </a:spcBef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87729" marR="30480" indent="-171450" defTabSz="342900">
              <a:buClr>
                <a:srgbClr val="000000"/>
              </a:buClr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306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735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220" y="4891088"/>
            <a:ext cx="226024" cy="229550"/>
          </a:xfrm>
          <a:prstGeom prst="rect">
            <a:avLst/>
          </a:prstGeom>
        </p:spPr>
        <p:txBody>
          <a:bodyPr anchor="t"/>
          <a:lstStyle>
            <a:lvl1pPr defTabSz="43815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002074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26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2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366941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37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39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44681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48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5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51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760809"/>
            <a:ext cx="8229602" cy="4382691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600075" marR="0" indent="-257175" defTabSz="342900">
              <a:spcBef>
                <a:spcPts val="375"/>
              </a:spcBef>
              <a:buClrTx/>
              <a:buChar char="•"/>
              <a:defRPr sz="1800">
                <a:solidFill>
                  <a:srgbClr val="000000"/>
                </a:solidFill>
                <a:uFillTx/>
              </a:defRPr>
            </a:lvl2pPr>
            <a:lvl3pPr marL="914400" marR="0" indent="-228600" defTabSz="342900">
              <a:buClrTx/>
              <a:buChar char="-"/>
              <a:defRPr>
                <a:solidFill>
                  <a:srgbClr val="000000"/>
                </a:solidFill>
                <a:uFillTx/>
              </a:defRPr>
            </a:lvl3pPr>
            <a:lvl4pPr marL="1285875" marR="0" indent="-257175" defTabSz="342900">
              <a:spcBef>
                <a:spcPts val="375"/>
              </a:spcBef>
              <a:buClrTx/>
              <a:buChar char="•"/>
              <a:defRPr sz="1800">
                <a:solidFill>
                  <a:srgbClr val="000000"/>
                </a:solidFill>
                <a:uFillTx/>
              </a:defRPr>
            </a:lvl4pPr>
            <a:lvl5pPr marL="1665514" marR="0" indent="-293914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308556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8458373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864" y="4800600"/>
            <a:ext cx="180497" cy="196206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342900">
              <a:defRPr sz="675"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5" name="Name of Meeting • Location, Location • Date Date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Name of Meeting • Location, Location • Date Date</a:t>
            </a:r>
          </a:p>
        </p:txBody>
      </p:sp>
      <p:pic>
        <p:nvPicPr>
          <p:cNvPr id="606" name="3-bg.png" descr="3-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228600" y="114299"/>
            <a:ext cx="6188359" cy="41791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marR="0" algn="l" defTabSz="342900">
              <a:defRPr sz="1650" b="1">
                <a:solidFill>
                  <a:srgbClr val="616161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88620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35744" marR="0" indent="-235744" defTabSz="342900">
              <a:spcBef>
                <a:spcPts val="375"/>
              </a:spcBef>
              <a:buClrTx/>
              <a:buChar char="−"/>
              <a:defRPr sz="1650">
                <a:solidFill>
                  <a:srgbClr val="000000"/>
                </a:solidFill>
                <a:uFillTx/>
              </a:defRPr>
            </a:lvl1pPr>
            <a:lvl2pPr marL="539353" marR="0" indent="-196453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2pPr>
            <a:lvl3pPr marL="842963" marR="0" indent="-157163" defTabSz="342900">
              <a:buClrTx/>
              <a:defRPr sz="1650">
                <a:solidFill>
                  <a:srgbClr val="000000"/>
                </a:solidFill>
                <a:uFillTx/>
              </a:defRPr>
            </a:lvl3pPr>
            <a:lvl4pPr marL="12172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4pPr>
            <a:lvl5pPr marL="15601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44978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8046794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2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03675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3328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#"/>
          <p:cNvSpPr txBox="1"/>
          <p:nvPr/>
        </p:nvSpPr>
        <p:spPr>
          <a:xfrm>
            <a:off x="7161609" y="4855517"/>
            <a:ext cx="1919884" cy="2021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092" tIns="20092" rIns="20092" bIns="20092">
            <a:spAutoFit/>
          </a:bodyPr>
          <a:lstStyle>
            <a:lvl1pPr algn="r" defTabSz="910828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050"/>
              <a:t>#</a:t>
            </a:r>
          </a:p>
        </p:txBody>
      </p:sp>
      <p:sp>
        <p:nvSpPr>
          <p:cNvPr id="642" name="Title Text"/>
          <p:cNvSpPr txBox="1">
            <a:spLocks noGrp="1"/>
          </p:cNvSpPr>
          <p:nvPr>
            <p:ph type="title"/>
          </p:nvPr>
        </p:nvSpPr>
        <p:spPr>
          <a:xfrm>
            <a:off x="687585" y="0"/>
            <a:ext cx="7768830" cy="857250"/>
          </a:xfrm>
          <a:prstGeom prst="rect">
            <a:avLst/>
          </a:prstGeom>
        </p:spPr>
        <p:txBody>
          <a:bodyPr lIns="26789" tIns="26789" rIns="26789" bIns="26789"/>
          <a:lstStyle>
            <a:lvl1pPr marL="0" marR="0" defTabSz="683121">
              <a:defRPr sz="3150">
                <a:solidFill>
                  <a:srgbClr val="FFFB00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uFill>
                  <a:solidFill>
                    <a:srgbClr val="FFFB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066392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itle Text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064" cy="174129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marL="0" marR="0" defTabSz="308074">
              <a:defRPr sz="4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8" y="2652118"/>
            <a:ext cx="7358064" cy="596057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marR="0" indent="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1714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3429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5143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6858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525" y="4875609"/>
            <a:ext cx="226022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 sz="9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52652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3175"/>
        </p:spPr>
      </p:pic>
      <p:sp>
        <p:nvSpPr>
          <p:cNvPr id="660" name="Title Text"/>
          <p:cNvSpPr txBox="1">
            <a:spLocks noGrp="1"/>
          </p:cNvSpPr>
          <p:nvPr>
            <p:ph type="title"/>
          </p:nvPr>
        </p:nvSpPr>
        <p:spPr>
          <a:xfrm>
            <a:off x="228600" y="-1"/>
            <a:ext cx="6188359" cy="646511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342900">
              <a:defRPr sz="165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661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630570"/>
          </a:xfrm>
          <a:prstGeom prst="rect">
            <a:avLst/>
          </a:prstGeom>
        </p:spPr>
        <p:txBody>
          <a:bodyPr lIns="38100" tIns="38100" rIns="38100" bIns="38100"/>
          <a:lstStyle>
            <a:lvl1pPr marL="235744" marR="0" indent="-235744" defTabSz="342900">
              <a:spcBef>
                <a:spcPts val="375"/>
              </a:spcBef>
              <a:buClr>
                <a:srgbClr val="000000"/>
              </a:buClr>
              <a:buChar char="−"/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35781" marR="0" indent="-192881" defTabSz="342900">
              <a:spcBef>
                <a:spcPts val="300"/>
              </a:spcBef>
              <a:buClr>
                <a:srgbClr val="000000"/>
              </a:buClr>
              <a:buChar char="•"/>
              <a:defRPr sz="13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38200" marR="0" indent="-152400" defTabSz="342900">
              <a:spcBef>
                <a:spcPts val="300"/>
              </a:spcBef>
              <a:buClr>
                <a:srgbClr val="000000"/>
              </a:buClr>
              <a:buFontTx/>
              <a:buChar char="-"/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178719" marR="0" indent="-150019" defTabSz="342900">
              <a:spcBef>
                <a:spcPts val="225"/>
              </a:spcBef>
              <a:buClr>
                <a:srgbClr val="000000"/>
              </a:buClr>
              <a:buChar char="•"/>
              <a:defRPr sz="10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18557" marR="0" indent="-146957" defTabSz="342900">
              <a:spcBef>
                <a:spcPts val="225"/>
              </a:spcBef>
              <a:buClr>
                <a:srgbClr val="000000"/>
              </a:buClr>
              <a:defRPr sz="9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6491" y="4823340"/>
            <a:ext cx="165110" cy="180819"/>
          </a:xfrm>
          <a:prstGeom prst="rect">
            <a:avLst/>
          </a:prstGeom>
          <a:ln w="3175">
            <a:round/>
          </a:ln>
        </p:spPr>
        <p:txBody>
          <a:bodyPr lIns="38100" tIns="38100" rIns="38100" bIns="38100" anchor="t"/>
          <a:lstStyle>
            <a:lvl1pPr algn="r" defTabSz="342900">
              <a:defRPr sz="675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41014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7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05518" marR="0" indent="-367393" defTabSz="304800">
              <a:spcBef>
                <a:spcPts val="1275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38893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272268" marR="0" indent="-367393" defTabSz="304800">
              <a:spcBef>
                <a:spcPts val="1275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05643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39018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455" y="4867275"/>
            <a:ext cx="208390" cy="206467"/>
          </a:xfrm>
          <a:prstGeom prst="rect">
            <a:avLst/>
          </a:prstGeom>
        </p:spPr>
        <p:txBody>
          <a:bodyPr anchor="t"/>
          <a:lstStyle>
            <a:lvl1pPr defTabSz="30480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545924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Rectangle"/>
          <p:cNvSpPr/>
          <p:nvPr/>
        </p:nvSpPr>
        <p:spPr>
          <a:xfrm>
            <a:off x="-1" y="642938"/>
            <a:ext cx="2044453" cy="3857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717" tIns="25717" rIns="25717" bIns="25717" anchor="ctr"/>
          <a:lstStyle/>
          <a:p>
            <a:pPr defTabSz="685800">
              <a:defRPr sz="1800">
                <a:solidFill>
                  <a:srgbClr val="1F2121"/>
                </a:solidFill>
              </a:defRPr>
            </a:pPr>
            <a:endParaRPr sz="1350"/>
          </a:p>
        </p:txBody>
      </p:sp>
      <p:pic>
        <p:nvPicPr>
          <p:cNvPr id="784" name="Colorized RGB - use over white-100.jpg" descr="Colorized RGB - use over white-100.jpg"/>
          <p:cNvPicPr>
            <a:picLocks noChangeAspect="1"/>
          </p:cNvPicPr>
          <p:nvPr/>
        </p:nvPicPr>
        <p:blipFill>
          <a:blip r:embed="rId2"/>
          <a:srcRect t="19608" b="19608"/>
          <a:stretch>
            <a:fillRect/>
          </a:stretch>
        </p:blipFill>
        <p:spPr>
          <a:xfrm>
            <a:off x="0" y="943991"/>
            <a:ext cx="2044400" cy="93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Google Shape;17;p2" descr="Google Shape;17;p2"/>
          <p:cNvPicPr>
            <a:picLocks noChangeAspect="1"/>
          </p:cNvPicPr>
          <p:nvPr/>
        </p:nvPicPr>
        <p:blipFill>
          <a:blip r:embed="rId3"/>
          <a:srcRect r="13733"/>
          <a:stretch>
            <a:fillRect/>
          </a:stretch>
        </p:blipFill>
        <p:spPr>
          <a:xfrm>
            <a:off x="2044499" y="642938"/>
            <a:ext cx="7099447" cy="3857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Google Shape;19;p2" descr="Google Shape;19;p2"/>
          <p:cNvPicPr>
            <a:picLocks noChangeAspect="1"/>
          </p:cNvPicPr>
          <p:nvPr/>
        </p:nvPicPr>
        <p:blipFill>
          <a:blip r:embed="rId4"/>
          <a:srcRect l="34714" t="47911" r="34713"/>
          <a:stretch>
            <a:fillRect/>
          </a:stretch>
        </p:blipFill>
        <p:spPr>
          <a:xfrm>
            <a:off x="1" y="1380874"/>
            <a:ext cx="2044499" cy="2671751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itle Text"/>
          <p:cNvSpPr txBox="1">
            <a:spLocks noGrp="1"/>
          </p:cNvSpPr>
          <p:nvPr>
            <p:ph type="title"/>
          </p:nvPr>
        </p:nvSpPr>
        <p:spPr>
          <a:xfrm>
            <a:off x="2854925" y="1629865"/>
            <a:ext cx="6123650" cy="1059308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marR="0" algn="l" defTabSz="685800">
              <a:lnSpc>
                <a:spcPct val="90000"/>
              </a:lnSpc>
              <a:defRPr sz="4800" b="1">
                <a:solidFill>
                  <a:srgbClr val="F5F5F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graphicFrame>
        <p:nvGraphicFramePr>
          <p:cNvPr id="788" name="Table"/>
          <p:cNvGraphicFramePr/>
          <p:nvPr/>
        </p:nvGraphicFramePr>
        <p:xfrm>
          <a:off x="2126244" y="3323249"/>
          <a:ext cx="23221789" cy="1162051"/>
        </p:xfrm>
        <a:graphic>
          <a:graphicData uri="http://schemas.openxmlformats.org/drawingml/2006/table">
            <a:tbl>
              <a:tblPr bandRow="1"/>
              <a:tblGrid>
                <a:gridCol w="2322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F5F5F5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sz="1800"/>
                        <a:t>Željko Ivezić, University of Washington | MN Institute for Astrophysics | April 16, 2021</a:t>
                      </a:r>
                    </a:p>
                  </a:txBody>
                  <a:tcPr marL="0" marR="0" marT="0" marB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9" name="Google Shape;33;p3" descr="Google Shape;33;p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763" y="3934653"/>
            <a:ext cx="4745295" cy="464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Legacy-Survey-Space-Time_logo-1.png" descr="Legacy-Survey-Space-Time_logo-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47" y="4052637"/>
            <a:ext cx="1405711" cy="34668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7512" y="4045261"/>
            <a:ext cx="351376" cy="346247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 sz="1800">
                <a:solidFill>
                  <a:srgbClr val="F5F5F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83694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242646" y="175872"/>
            <a:ext cx="66705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171450" y="885826"/>
            <a:ext cx="87951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342892" lvl="0" indent="-2571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>
                <a:solidFill>
                  <a:srgbClr val="0C0C0C"/>
                </a:solidFill>
              </a:defRPr>
            </a:lvl1pPr>
            <a:lvl2pPr marL="685784" lvl="1" indent="-24288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500"/>
              <a:buChar char="•"/>
              <a:defRPr>
                <a:solidFill>
                  <a:srgbClr val="0C0C0C"/>
                </a:solidFill>
              </a:defRPr>
            </a:lvl2pPr>
            <a:lvl3pPr marL="1028675" lvl="2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3pPr>
            <a:lvl4pPr marL="1371566" lvl="3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4pPr>
            <a:lvl5pPr marL="1714457" lvl="4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5pPr>
            <a:lvl6pPr marL="2057349" lvl="5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2400240" lvl="6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2743132" lvl="7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3086023" lvl="8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67" y="351694"/>
            <a:ext cx="980343" cy="30935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"/>
              <a:t>| </a:t>
            </a:r>
            <a:fld id="{00000000-1234-1234-1234-123412341234}" type="slidenum">
              <a:rPr lang="en"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21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871094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44823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03141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095729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5919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739936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91716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5054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084992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837716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50013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791431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523321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3044457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425334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762630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477865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968941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097854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6387511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82384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74416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014292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6589389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723613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8329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92566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3356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908143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157809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87933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7066927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7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8918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5257914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8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855254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381141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191012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15349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1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1268026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2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1236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574337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1986472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5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416333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6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98611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8779899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907033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033819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194126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3602235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868818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0" marR="0" defTabSz="68580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49"/>
            <a:ext cx="8229600" cy="3394473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257175" marR="0" indent="-257175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7213" marR="0" indent="-214313" defTabSz="685800">
              <a:buClr>
                <a:srgbClr val="000000"/>
              </a:buClr>
              <a:buFontTx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57250" marR="0" indent="-171450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2001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5430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8792" y="4838134"/>
            <a:ext cx="218008" cy="215444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algn="r" defTabSz="685800"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790346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H="1" flipV="1">
            <a:off x="66675" y="606029"/>
            <a:ext cx="9028114" cy="119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26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67516"/>
            <a:ext cx="1074455" cy="622442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Line"/>
          <p:cNvSpPr/>
          <p:nvPr/>
        </p:nvSpPr>
        <p:spPr>
          <a:xfrm flipH="1" flipV="1">
            <a:off x="66675" y="4873228"/>
            <a:ext cx="9028114" cy="119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sp>
        <p:nvSpPr>
          <p:cNvPr id="428" name="‹#›"/>
          <p:cNvSpPr txBox="1"/>
          <p:nvPr/>
        </p:nvSpPr>
        <p:spPr>
          <a:xfrm>
            <a:off x="8424863" y="4891088"/>
            <a:ext cx="566738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sz="900"/>
              <a:t>‹#›</a:t>
            </a:r>
          </a:p>
        </p:txBody>
      </p:sp>
      <p:pic>
        <p:nvPicPr>
          <p:cNvPr id="429" name="LogoW-ShadowTransBack.png" descr="LogoW-ShadowTransB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3" y="0"/>
            <a:ext cx="1984376" cy="83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AURA Open House  • April 25, 2014"/>
          <p:cNvSpPr txBox="1"/>
          <p:nvPr/>
        </p:nvSpPr>
        <p:spPr>
          <a:xfrm>
            <a:off x="457200" y="4891088"/>
            <a:ext cx="8229600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750">
                <a:solidFill>
                  <a:srgbClr val="A6A6A6"/>
                </a:solidFill>
              </a:rPr>
              <a:t>AURA Open House  • April 25, 2014</a:t>
            </a:r>
          </a:p>
        </p:txBody>
      </p:sp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1141130" y="1"/>
            <a:ext cx="6188359" cy="632222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342900">
              <a:defRPr sz="18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idx="1"/>
          </p:nvPr>
        </p:nvSpPr>
        <p:spPr>
          <a:xfrm>
            <a:off x="120509" y="91386"/>
            <a:ext cx="8229601" cy="4382692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557213" marR="0" indent="-214313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2pPr>
            <a:lvl3pPr marL="857250" marR="0" indent="-171450" defTabSz="342900">
              <a:buClrTx/>
              <a:defRPr>
                <a:solidFill>
                  <a:srgbClr val="000000"/>
                </a:solidFill>
                <a:uFillTx/>
              </a:defRPr>
            </a:lvl3pPr>
            <a:lvl4pPr marL="12344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4pPr>
            <a:lvl5pPr marL="15773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1074674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Line"/>
          <p:cNvSpPr/>
          <p:nvPr/>
        </p:nvSpPr>
        <p:spPr>
          <a:xfrm flipH="1" flipV="1">
            <a:off x="66675" y="606029"/>
            <a:ext cx="9028114" cy="119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41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67516"/>
            <a:ext cx="1074455" cy="622442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Line"/>
          <p:cNvSpPr/>
          <p:nvPr/>
        </p:nvSpPr>
        <p:spPr>
          <a:xfrm flipH="1" flipV="1">
            <a:off x="66675" y="4873228"/>
            <a:ext cx="9028114" cy="119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43" name="LogoW-ShadowTransBack.png" descr="LogoW-ShadowTransB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3" y="0"/>
            <a:ext cx="1984376" cy="83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Title Text"/>
          <p:cNvSpPr txBox="1">
            <a:spLocks noGrp="1"/>
          </p:cNvSpPr>
          <p:nvPr>
            <p:ph type="title"/>
          </p:nvPr>
        </p:nvSpPr>
        <p:spPr>
          <a:xfrm>
            <a:off x="1141130" y="1"/>
            <a:ext cx="6188359" cy="632222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342900">
              <a:defRPr sz="18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45" name="Body Level One…"/>
          <p:cNvSpPr txBox="1">
            <a:spLocks noGrp="1"/>
          </p:cNvSpPr>
          <p:nvPr>
            <p:ph type="body" idx="1"/>
          </p:nvPr>
        </p:nvSpPr>
        <p:spPr>
          <a:xfrm>
            <a:off x="195263" y="760809"/>
            <a:ext cx="8720137" cy="3331935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1pPr>
            <a:lvl2pPr marL="600075" marR="0" indent="-257175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2pPr>
            <a:lvl3pPr marL="914400" marR="0" indent="-228600" defTabSz="342900">
              <a:buClrTx/>
              <a:defRPr>
                <a:solidFill>
                  <a:srgbClr val="000000"/>
                </a:solidFill>
                <a:uFillTx/>
              </a:defRPr>
            </a:lvl3pPr>
            <a:lvl4pPr marL="1285875" marR="0" indent="-257175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4pPr>
            <a:lvl5pPr marL="1628775" marR="0" indent="-257175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0080"/>
          </a:xfrm>
          <a:prstGeom prst="rect">
            <a:avLst/>
          </a:prstGeom>
        </p:spPr>
        <p:txBody>
          <a:bodyPr wrap="square" lIns="45719" tIns="45719" rIns="45719" bIns="45719" anchor="t"/>
          <a:lstStyle>
            <a:lvl1pPr algn="l" defTabSz="685800">
              <a:defRPr sz="135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209415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/>
        </p:spPr>
      </p:pic>
      <p:sp>
        <p:nvSpPr>
          <p:cNvPr id="454" name="Final Design Review | Tucson, AZ | October 21-25, 2013"/>
          <p:cNvSpPr txBox="1"/>
          <p:nvPr/>
        </p:nvSpPr>
        <p:spPr>
          <a:xfrm>
            <a:off x="1981200" y="4800599"/>
            <a:ext cx="5270500" cy="19620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/>
          <a:p>
            <a:pPr algn="ctr" defTabSz="438150">
              <a:buClr>
                <a:srgbClr val="FFFFFF"/>
              </a:buClr>
              <a:buFont typeface="Arial Narrow"/>
              <a:defRPr sz="4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latin typeface="Arial Narrow"/>
                <a:ea typeface="Arial Narrow"/>
                <a:cs typeface="Arial Narrow"/>
                <a:sym typeface="Arial Narrow"/>
              </a:rPr>
              <a:t>Final Design Review | Tucson, AZ | October 21-25, 2013</a:t>
            </a:r>
          </a:p>
        </p:txBody>
      </p:sp>
      <p:sp>
        <p:nvSpPr>
          <p:cNvPr id="45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342900">
              <a:defRPr sz="180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079" y="4823340"/>
            <a:ext cx="171521" cy="192360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t"/>
          <a:lstStyle>
            <a:lvl1pPr algn="r" defTabSz="342900">
              <a:defRPr sz="75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369606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64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1479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42" Type="http://schemas.openxmlformats.org/officeDocument/2006/relationships/slideLayout" Target="../slideLayouts/slideLayout45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40.xml"/><Relationship Id="rId40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8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4" Type="http://schemas.openxmlformats.org/officeDocument/2006/relationships/slideLayout" Target="../slideLayouts/slideLayout47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46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3.xml"/><Relationship Id="rId41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63" Type="http://schemas.openxmlformats.org/officeDocument/2006/relationships/slideLayout" Target="../slideLayouts/slideLayout112.xml"/><Relationship Id="rId6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56.xml"/><Relationship Id="rId71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3" Type="http://schemas.openxmlformats.org/officeDocument/2006/relationships/slideLayout" Target="../slideLayouts/slideLayout102.xml"/><Relationship Id="rId58" Type="http://schemas.openxmlformats.org/officeDocument/2006/relationships/slideLayout" Target="../slideLayouts/slideLayout107.xml"/><Relationship Id="rId6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4.xml"/><Relationship Id="rId61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56" Type="http://schemas.openxmlformats.org/officeDocument/2006/relationships/slideLayout" Target="../slideLayouts/slideLayout105.xml"/><Relationship Id="rId64" Type="http://schemas.openxmlformats.org/officeDocument/2006/relationships/slideLayout" Target="../slideLayouts/slideLayout113.xml"/><Relationship Id="rId69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57.xml"/><Relationship Id="rId51" Type="http://schemas.openxmlformats.org/officeDocument/2006/relationships/slideLayout" Target="../slideLayouts/slideLayout100.xml"/><Relationship Id="rId72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59" Type="http://schemas.openxmlformats.org/officeDocument/2006/relationships/slideLayout" Target="../slideLayouts/slideLayout108.xml"/><Relationship Id="rId67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54" Type="http://schemas.openxmlformats.org/officeDocument/2006/relationships/slideLayout" Target="../slideLayouts/slideLayout103.xml"/><Relationship Id="rId62" Type="http://schemas.openxmlformats.org/officeDocument/2006/relationships/slideLayout" Target="../slideLayouts/slideLayout111.xml"/><Relationship Id="rId7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57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slideLayout" Target="../slideLayouts/slideLayout101.xml"/><Relationship Id="rId60" Type="http://schemas.openxmlformats.org/officeDocument/2006/relationships/slideLayout" Target="../slideLayouts/slideLayout109.xml"/><Relationship Id="rId6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83.xml"/><Relationship Id="rId50" Type="http://schemas.openxmlformats.org/officeDocument/2006/relationships/slideLayout" Target="../slideLayouts/slideLayout99.xml"/><Relationship Id="rId55" Type="http://schemas.openxmlformats.org/officeDocument/2006/relationships/slideLayout" Target="../slideLayouts/slideLayout104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61.xml"/><Relationship Id="rId47" Type="http://schemas.openxmlformats.org/officeDocument/2006/relationships/slideLayout" Target="../slideLayouts/slideLayout166.xml"/><Relationship Id="rId63" Type="http://schemas.openxmlformats.org/officeDocument/2006/relationships/slideLayout" Target="../slideLayouts/slideLayout182.xml"/><Relationship Id="rId68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26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9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slideLayout" Target="../slideLayouts/slideLayout156.xml"/><Relationship Id="rId40" Type="http://schemas.openxmlformats.org/officeDocument/2006/relationships/slideLayout" Target="../slideLayouts/slideLayout159.xml"/><Relationship Id="rId45" Type="http://schemas.openxmlformats.org/officeDocument/2006/relationships/slideLayout" Target="../slideLayouts/slideLayout164.xml"/><Relationship Id="rId53" Type="http://schemas.openxmlformats.org/officeDocument/2006/relationships/slideLayout" Target="../slideLayouts/slideLayout172.xml"/><Relationship Id="rId58" Type="http://schemas.openxmlformats.org/officeDocument/2006/relationships/slideLayout" Target="../slideLayouts/slideLayout177.xml"/><Relationship Id="rId66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24.xml"/><Relationship Id="rId61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43" Type="http://schemas.openxmlformats.org/officeDocument/2006/relationships/slideLayout" Target="../slideLayouts/slideLayout162.xml"/><Relationship Id="rId48" Type="http://schemas.openxmlformats.org/officeDocument/2006/relationships/slideLayout" Target="../slideLayouts/slideLayout167.xml"/><Relationship Id="rId56" Type="http://schemas.openxmlformats.org/officeDocument/2006/relationships/slideLayout" Target="../slideLayouts/slideLayout175.xml"/><Relationship Id="rId64" Type="http://schemas.openxmlformats.org/officeDocument/2006/relationships/slideLayout" Target="../slideLayouts/slideLayout183.xml"/><Relationship Id="rId69" Type="http://schemas.openxmlformats.org/officeDocument/2006/relationships/slideLayout" Target="../slideLayouts/slideLayout188.xml"/><Relationship Id="rId8" Type="http://schemas.openxmlformats.org/officeDocument/2006/relationships/slideLayout" Target="../slideLayouts/slideLayout127.xml"/><Relationship Id="rId51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38" Type="http://schemas.openxmlformats.org/officeDocument/2006/relationships/slideLayout" Target="../slideLayouts/slideLayout157.xml"/><Relationship Id="rId46" Type="http://schemas.openxmlformats.org/officeDocument/2006/relationships/slideLayout" Target="../slideLayouts/slideLayout165.xml"/><Relationship Id="rId59" Type="http://schemas.openxmlformats.org/officeDocument/2006/relationships/slideLayout" Target="../slideLayouts/slideLayout178.xml"/><Relationship Id="rId67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39.xml"/><Relationship Id="rId41" Type="http://schemas.openxmlformats.org/officeDocument/2006/relationships/slideLayout" Target="../slideLayouts/slideLayout160.xml"/><Relationship Id="rId54" Type="http://schemas.openxmlformats.org/officeDocument/2006/relationships/slideLayout" Target="../slideLayouts/slideLayout173.xml"/><Relationship Id="rId62" Type="http://schemas.openxmlformats.org/officeDocument/2006/relationships/slideLayout" Target="../slideLayouts/slideLayout181.xml"/><Relationship Id="rId70" Type="http://schemas.openxmlformats.org/officeDocument/2006/relationships/theme" Target="../theme/theme4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49" Type="http://schemas.openxmlformats.org/officeDocument/2006/relationships/slideLayout" Target="../slideLayouts/slideLayout168.xml"/><Relationship Id="rId57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50.xml"/><Relationship Id="rId44" Type="http://schemas.openxmlformats.org/officeDocument/2006/relationships/slideLayout" Target="../slideLayouts/slideLayout163.xml"/><Relationship Id="rId52" Type="http://schemas.openxmlformats.org/officeDocument/2006/relationships/slideLayout" Target="../slideLayouts/slideLayout171.xml"/><Relationship Id="rId60" Type="http://schemas.openxmlformats.org/officeDocument/2006/relationships/slideLayout" Target="../slideLayouts/slideLayout179.xml"/><Relationship Id="rId65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69.xml"/><Relationship Id="rId55" Type="http://schemas.openxmlformats.org/officeDocument/2006/relationships/slideLayout" Target="../slideLayouts/slideLayout1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57299" y="101600"/>
            <a:ext cx="7650475" cy="7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6868644" cy="35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cxnSp>
        <p:nvCxnSpPr>
          <p:cNvPr id="10" name="Google Shape;10;p1"/>
          <p:cNvCxnSpPr>
            <a:cxnSpLocks/>
          </p:cNvCxnSpPr>
          <p:nvPr/>
        </p:nvCxnSpPr>
        <p:spPr>
          <a:xfrm>
            <a:off x="155725" y="864800"/>
            <a:ext cx="8751950" cy="0"/>
          </a:xfrm>
          <a:prstGeom prst="straightConnector1">
            <a:avLst/>
          </a:prstGeom>
          <a:noFill/>
          <a:ln w="9525" cap="flat" cmpd="sng">
            <a:solidFill>
              <a:srgbClr val="00BAB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1"/>
          <p:cNvCxnSpPr/>
          <p:nvPr/>
        </p:nvCxnSpPr>
        <p:spPr>
          <a:xfrm>
            <a:off x="238275" y="4754200"/>
            <a:ext cx="8669400" cy="0"/>
          </a:xfrm>
          <a:prstGeom prst="straightConnector1">
            <a:avLst/>
          </a:prstGeom>
          <a:noFill/>
          <a:ln w="9525" cap="flat" cmpd="sng">
            <a:solidFill>
              <a:srgbClr val="00BAB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1"/>
          <p:cNvSpPr txBox="1"/>
          <p:nvPr/>
        </p:nvSpPr>
        <p:spPr>
          <a:xfrm>
            <a:off x="155725" y="4749825"/>
            <a:ext cx="672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Vatican Observatory Summer School  2023 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9" r:id="rId2"/>
    <p:sldLayoutId id="214748367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6675"/>
            <a:ext cx="8229458" cy="113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458" cy="3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2pPr marL="874601" indent="-315912">
              <a:spcBef>
                <a:spcPts val="600"/>
              </a:spcBef>
              <a:buChar char="–"/>
              <a:defRPr sz="2600"/>
            </a:lvl2pPr>
            <a:lvl3pPr marL="1319101" indent="-252412">
              <a:spcBef>
                <a:spcPts val="500"/>
              </a:spcBef>
              <a:defRPr sz="2400"/>
            </a:lvl3pPr>
            <a:lvl4pPr marL="1827102" indent="-252412">
              <a:spcBef>
                <a:spcPts val="400"/>
              </a:spcBef>
              <a:buChar char="–"/>
              <a:defRPr sz="1800"/>
            </a:lvl4pPr>
            <a:lvl5pPr marL="2335102" indent="-252412">
              <a:spcBef>
                <a:spcPts val="400"/>
              </a:spcBef>
              <a:buChar char="»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8240" y="4790731"/>
            <a:ext cx="226023" cy="2295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390525">
              <a:defRPr sz="8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94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</p:sldLayoutIdLst>
  <p:transition spd="med"/>
  <p:txStyles>
    <p:titleStyle>
      <a:lvl1pPr marL="38100" marR="38100" indent="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38100" marR="38100" indent="1714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38100" marR="38100" indent="3429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38100" marR="38100" indent="5143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38100" marR="38100" indent="6858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38100" marR="38100" indent="8572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38100" marR="38100" indent="10287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38100" marR="38100" indent="12001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38100" marR="38100" indent="13716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322576" marR="38100" indent="-284559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710628" marR="38100" indent="-291611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1052429" marR="38100" indent="-252413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1517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1714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3429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5143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6858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8572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0287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2001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3716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6675"/>
            <a:ext cx="8229458" cy="113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458" cy="3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2pPr marL="874601" indent="-315912">
              <a:spcBef>
                <a:spcPts val="600"/>
              </a:spcBef>
              <a:buChar char="–"/>
              <a:defRPr sz="2600"/>
            </a:lvl2pPr>
            <a:lvl3pPr marL="1319101" indent="-252412">
              <a:spcBef>
                <a:spcPts val="500"/>
              </a:spcBef>
              <a:defRPr sz="2400"/>
            </a:lvl3pPr>
            <a:lvl4pPr marL="1827102" indent="-252412">
              <a:spcBef>
                <a:spcPts val="400"/>
              </a:spcBef>
              <a:buChar char="–"/>
              <a:defRPr sz="1800"/>
            </a:lvl4pPr>
            <a:lvl5pPr marL="2335102" indent="-252412">
              <a:spcBef>
                <a:spcPts val="400"/>
              </a:spcBef>
              <a:buChar char="»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8240" y="4790731"/>
            <a:ext cx="226023" cy="2295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390525">
              <a:defRPr sz="8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979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  <p:sldLayoutId id="2147483778" r:id="rId36"/>
    <p:sldLayoutId id="2147483779" r:id="rId37"/>
    <p:sldLayoutId id="2147483780" r:id="rId38"/>
    <p:sldLayoutId id="2147483781" r:id="rId39"/>
    <p:sldLayoutId id="2147483782" r:id="rId40"/>
    <p:sldLayoutId id="2147483783" r:id="rId41"/>
    <p:sldLayoutId id="2147483784" r:id="rId42"/>
    <p:sldLayoutId id="2147483785" r:id="rId43"/>
    <p:sldLayoutId id="2147483786" r:id="rId44"/>
    <p:sldLayoutId id="2147483787" r:id="rId45"/>
    <p:sldLayoutId id="2147483788" r:id="rId46"/>
    <p:sldLayoutId id="2147483789" r:id="rId47"/>
    <p:sldLayoutId id="2147483790" r:id="rId48"/>
    <p:sldLayoutId id="2147483791" r:id="rId49"/>
    <p:sldLayoutId id="2147483792" r:id="rId50"/>
    <p:sldLayoutId id="2147483793" r:id="rId51"/>
    <p:sldLayoutId id="2147483794" r:id="rId52"/>
    <p:sldLayoutId id="2147483795" r:id="rId53"/>
    <p:sldLayoutId id="2147483796" r:id="rId54"/>
    <p:sldLayoutId id="2147483797" r:id="rId55"/>
    <p:sldLayoutId id="2147483798" r:id="rId56"/>
    <p:sldLayoutId id="2147483799" r:id="rId57"/>
    <p:sldLayoutId id="2147483800" r:id="rId58"/>
    <p:sldLayoutId id="2147483801" r:id="rId59"/>
    <p:sldLayoutId id="2147483802" r:id="rId60"/>
    <p:sldLayoutId id="2147483803" r:id="rId61"/>
    <p:sldLayoutId id="2147483804" r:id="rId62"/>
    <p:sldLayoutId id="2147483805" r:id="rId63"/>
    <p:sldLayoutId id="2147483806" r:id="rId64"/>
    <p:sldLayoutId id="2147483807" r:id="rId65"/>
    <p:sldLayoutId id="2147483808" r:id="rId66"/>
    <p:sldLayoutId id="2147483809" r:id="rId67"/>
    <p:sldLayoutId id="2147483810" r:id="rId68"/>
    <p:sldLayoutId id="2147483811" r:id="rId69"/>
    <p:sldLayoutId id="2147483812" r:id="rId70"/>
  </p:sldLayoutIdLst>
  <p:transition spd="med"/>
  <p:txStyles>
    <p:titleStyle>
      <a:lvl1pPr marL="38100" marR="38100" indent="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38100" marR="38100" indent="1714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38100" marR="38100" indent="3429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38100" marR="38100" indent="5143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38100" marR="38100" indent="6858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38100" marR="38100" indent="8572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38100" marR="38100" indent="10287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38100" marR="38100" indent="12001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38100" marR="38100" indent="13716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322576" marR="38100" indent="-284559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710628" marR="38100" indent="-291611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1052429" marR="38100" indent="-252413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1517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1714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3429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5143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6858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8572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0287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2001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3716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6675"/>
            <a:ext cx="8229458" cy="113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458" cy="3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2pPr marL="874601" indent="-315912">
              <a:spcBef>
                <a:spcPts val="600"/>
              </a:spcBef>
              <a:buChar char="–"/>
              <a:defRPr sz="2600"/>
            </a:lvl2pPr>
            <a:lvl3pPr marL="1319101" indent="-252412">
              <a:spcBef>
                <a:spcPts val="500"/>
              </a:spcBef>
              <a:defRPr sz="2400"/>
            </a:lvl3pPr>
            <a:lvl4pPr marL="1827102" indent="-252412">
              <a:spcBef>
                <a:spcPts val="400"/>
              </a:spcBef>
              <a:buChar char="–"/>
              <a:defRPr sz="1800"/>
            </a:lvl4pPr>
            <a:lvl5pPr marL="2335102" indent="-252412">
              <a:spcBef>
                <a:spcPts val="400"/>
              </a:spcBef>
              <a:buChar char="»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8240" y="4790731"/>
            <a:ext cx="226023" cy="2295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390525">
              <a:defRPr sz="8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  <p:sldLayoutId id="2147483847" r:id="rId34"/>
    <p:sldLayoutId id="2147483848" r:id="rId35"/>
    <p:sldLayoutId id="2147483849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855" r:id="rId42"/>
    <p:sldLayoutId id="2147483856" r:id="rId43"/>
    <p:sldLayoutId id="2147483857" r:id="rId44"/>
    <p:sldLayoutId id="2147483858" r:id="rId45"/>
    <p:sldLayoutId id="2147483859" r:id="rId46"/>
    <p:sldLayoutId id="2147483860" r:id="rId47"/>
    <p:sldLayoutId id="2147483861" r:id="rId48"/>
    <p:sldLayoutId id="2147483862" r:id="rId49"/>
    <p:sldLayoutId id="2147483863" r:id="rId50"/>
    <p:sldLayoutId id="2147483864" r:id="rId51"/>
    <p:sldLayoutId id="2147483865" r:id="rId52"/>
    <p:sldLayoutId id="2147483866" r:id="rId53"/>
    <p:sldLayoutId id="2147483867" r:id="rId54"/>
    <p:sldLayoutId id="2147483868" r:id="rId55"/>
    <p:sldLayoutId id="2147483869" r:id="rId56"/>
    <p:sldLayoutId id="2147483870" r:id="rId57"/>
    <p:sldLayoutId id="2147483871" r:id="rId58"/>
    <p:sldLayoutId id="2147483872" r:id="rId59"/>
    <p:sldLayoutId id="2147483873" r:id="rId60"/>
    <p:sldLayoutId id="2147483874" r:id="rId61"/>
    <p:sldLayoutId id="2147483875" r:id="rId62"/>
    <p:sldLayoutId id="2147483876" r:id="rId63"/>
    <p:sldLayoutId id="2147483877" r:id="rId64"/>
    <p:sldLayoutId id="2147483878" r:id="rId65"/>
    <p:sldLayoutId id="2147483879" r:id="rId66"/>
    <p:sldLayoutId id="2147483880" r:id="rId67"/>
    <p:sldLayoutId id="2147483881" r:id="rId68"/>
    <p:sldLayoutId id="2147483882" r:id="rId69"/>
  </p:sldLayoutIdLst>
  <p:transition spd="med"/>
  <p:txStyles>
    <p:titleStyle>
      <a:lvl1pPr marL="38100" marR="38100" indent="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38100" marR="38100" indent="1714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38100" marR="38100" indent="3429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38100" marR="38100" indent="5143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38100" marR="38100" indent="6858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38100" marR="38100" indent="8572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38100" marR="38100" indent="10287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38100" marR="38100" indent="12001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38100" marR="38100" indent="13716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322576" marR="38100" indent="-284559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710628" marR="38100" indent="-291611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1052429" marR="38100" indent="-252413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1517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1714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3429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5143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6858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8572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0287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2001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3716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t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6" name="Minnesota Institute for Astrophysics Colloquium,  April 16, 2021">
            <a:extLst>
              <a:ext uri="{FF2B5EF4-FFF2-40B4-BE49-F238E27FC236}">
                <a16:creationId xmlns:a16="http://schemas.microsoft.com/office/drawing/2014/main" id="{51F44D1B-1A55-504B-849C-BCA467C7EC26}"/>
              </a:ext>
            </a:extLst>
          </p:cNvPr>
          <p:cNvSpPr txBox="1"/>
          <p:nvPr/>
        </p:nvSpPr>
        <p:spPr>
          <a:xfrm>
            <a:off x="323557" y="1281329"/>
            <a:ext cx="358901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Helvetica" pitchFamily="2" charset="0"/>
                <a:ea typeface="Times New Roman"/>
                <a:cs typeface="Times New Roman"/>
                <a:sym typeface="Times New Roman"/>
              </a:rPr>
              <a:t>Željko</a:t>
            </a:r>
            <a:r>
              <a:rPr lang="en-US" sz="1800" b="1" dirty="0">
                <a:solidFill>
                  <a:schemeClr val="tx1"/>
                </a:solidFill>
                <a:latin typeface="Helvetica" pitchFamily="2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Helvetica" pitchFamily="2" charset="0"/>
                <a:ea typeface="Times New Roman"/>
                <a:cs typeface="Times New Roman"/>
                <a:sym typeface="Times New Roman"/>
              </a:rPr>
              <a:t>Ivezić</a:t>
            </a:r>
            <a:r>
              <a:rPr lang="en-US" sz="1800" b="1" dirty="0">
                <a:solidFill>
                  <a:schemeClr val="tx1"/>
                </a:solidFill>
                <a:latin typeface="Helvetica" pitchFamily="2" charset="0"/>
                <a:ea typeface="Times New Roman"/>
                <a:cs typeface="Times New Roman"/>
                <a:sym typeface="Times New Roman"/>
              </a:rPr>
              <a:t> </a:t>
            </a:r>
            <a:endParaRPr lang="en-US" sz="18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LSST: the Greatest Movie of All Time">
            <a:extLst>
              <a:ext uri="{FF2B5EF4-FFF2-40B4-BE49-F238E27FC236}">
                <a16:creationId xmlns:a16="http://schemas.microsoft.com/office/drawing/2014/main" id="{97FE12BA-1163-E9EB-9F9C-1AC6A4AF6E77}"/>
              </a:ext>
            </a:extLst>
          </p:cNvPr>
          <p:cNvSpPr txBox="1"/>
          <p:nvPr/>
        </p:nvSpPr>
        <p:spPr>
          <a:xfrm>
            <a:off x="188470" y="-112819"/>
            <a:ext cx="8879330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/>
              <a:t>     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i="0" u="none" strike="noStrike" dirty="0">
                <a:solidFill>
                  <a:schemeClr val="accent5"/>
                </a:solidFill>
                <a:effectLst/>
                <a:latin typeface="Helvetica" pitchFamily="2" charset="0"/>
              </a:rPr>
              <a:t>Science Drivers: the Milky Way and time domain</a:t>
            </a:r>
            <a:endParaRPr sz="2400" b="1" dirty="0">
              <a:solidFill>
                <a:schemeClr val="accent5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sz="105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1ED92-61B9-4C2C-5A39-B57B13CD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91" y="905687"/>
            <a:ext cx="6166052" cy="4170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F0649-6107-9660-85EC-F18BFE93AFF0}"/>
              </a:ext>
            </a:extLst>
          </p:cNvPr>
          <p:cNvSpPr txBox="1"/>
          <p:nvPr/>
        </p:nvSpPr>
        <p:spPr>
          <a:xfrm>
            <a:off x="595424" y="3862171"/>
            <a:ext cx="2058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Right: </a:t>
            </a:r>
            <a:r>
              <a:rPr lang="en-US" dirty="0"/>
              <a:t>a view of the Galactic Center region from Chile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37788" y="151485"/>
            <a:ext cx="8868426" cy="65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Analysis example: mapping Galaxy with SDSS data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if we know stellar distances, we can study the Milky Way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CF178-CE98-4961-9219-CBC499E1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7" y="919183"/>
            <a:ext cx="3664668" cy="3792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4247EA-DC90-BCBC-D42D-6F6E8B17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089" y="1439454"/>
            <a:ext cx="4400900" cy="3112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FF574B-D90F-621E-D235-1090E313DDE2}"/>
              </a:ext>
            </a:extLst>
          </p:cNvPr>
          <p:cNvSpPr txBox="1"/>
          <p:nvPr/>
        </p:nvSpPr>
        <p:spPr>
          <a:xfrm>
            <a:off x="6862527" y="4499572"/>
            <a:ext cx="2362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Juric</a:t>
            </a:r>
            <a:r>
              <a:rPr lang="en-US" sz="1200" dirty="0"/>
              <a:t>+ (2008, </a:t>
            </a:r>
            <a:r>
              <a:rPr lang="en-US" sz="1200" dirty="0" err="1"/>
              <a:t>ApJ</a:t>
            </a:r>
            <a:r>
              <a:rPr lang="en-US" sz="1200" dirty="0"/>
              <a:t>, 673, 864) 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7CD2EB-2A0F-36CA-EA74-958A0EF5F2E8}"/>
              </a:ext>
            </a:extLst>
          </p:cNvPr>
          <p:cNvSpPr txBox="1"/>
          <p:nvPr/>
        </p:nvSpPr>
        <p:spPr>
          <a:xfrm>
            <a:off x="2417274" y="4427145"/>
            <a:ext cx="2362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Ivezic</a:t>
            </a:r>
            <a:r>
              <a:rPr lang="en-US" sz="1200" dirty="0"/>
              <a:t>+ (2008, </a:t>
            </a:r>
            <a:r>
              <a:rPr lang="en-US" sz="1200" dirty="0" err="1"/>
              <a:t>ApJ</a:t>
            </a:r>
            <a:r>
              <a:rPr lang="en-US" sz="1200" dirty="0"/>
              <a:t>, 684, 287)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9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Milky Way science with coadded LSST data"/>
          <p:cNvSpPr txBox="1">
            <a:spLocks noGrp="1"/>
          </p:cNvSpPr>
          <p:nvPr>
            <p:ph type="title"/>
          </p:nvPr>
        </p:nvSpPr>
        <p:spPr>
          <a:xfrm>
            <a:off x="228600" y="-87380"/>
            <a:ext cx="9149079" cy="1064990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Milky Way science 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upcoming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coadded LSST data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 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  <p:pic>
        <p:nvPicPr>
          <p:cNvPr id="1109" name="Beth1.png" descr="Beth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83" y="861253"/>
            <a:ext cx="3839958" cy="3839957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Oval"/>
          <p:cNvSpPr/>
          <p:nvPr/>
        </p:nvSpPr>
        <p:spPr>
          <a:xfrm>
            <a:off x="4110279" y="2139739"/>
            <a:ext cx="1428751" cy="1336961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1" name="Oval"/>
          <p:cNvSpPr/>
          <p:nvPr/>
        </p:nvSpPr>
        <p:spPr>
          <a:xfrm>
            <a:off x="3248136" y="1249431"/>
            <a:ext cx="3153037" cy="3117578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2" name="Turn-off stars"/>
          <p:cNvSpPr txBox="1"/>
          <p:nvPr/>
        </p:nvSpPr>
        <p:spPr>
          <a:xfrm>
            <a:off x="84644" y="990247"/>
            <a:ext cx="2706407" cy="3712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Distance limits for </a:t>
            </a:r>
          </a:p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(very numerous!)</a:t>
            </a:r>
          </a:p>
          <a:p>
            <a:pPr defTabSz="342900" hangingPunct="0">
              <a:buClrTx/>
              <a:defRPr/>
            </a:pPr>
            <a:r>
              <a:rPr lang="en-US" sz="1575" dirty="0">
                <a:solidFill>
                  <a:schemeClr val="tx1"/>
                </a:solidFill>
                <a:latin typeface="Helvetica"/>
                <a:sym typeface="Helvetica"/>
              </a:rPr>
              <a:t>t</a:t>
            </a:r>
            <a:r>
              <a:rPr sz="1575" dirty="0">
                <a:solidFill>
                  <a:schemeClr val="tx1"/>
                </a:solidFill>
                <a:latin typeface="Helvetica"/>
                <a:sym typeface="Helvetica"/>
              </a:rPr>
              <a:t>urn-off stars</a:t>
            </a:r>
            <a:r>
              <a:rPr lang="en-US" sz="1575" dirty="0">
                <a:solidFill>
                  <a:schemeClr val="tx1"/>
                </a:solidFill>
                <a:latin typeface="Helvetica"/>
                <a:sym typeface="Helvetica"/>
              </a:rPr>
              <a:t>:</a:t>
            </a:r>
          </a:p>
          <a:p>
            <a:pPr defTabSz="342900" hangingPunct="0">
              <a:buClrTx/>
              <a:defRPr/>
            </a:pPr>
            <a:endParaRPr lang="en-US" sz="1575" b="0" dirty="0">
              <a:solidFill>
                <a:schemeClr val="tx1"/>
              </a:solidFill>
              <a:latin typeface="Helvetica"/>
              <a:sym typeface="Helvetica"/>
            </a:endParaRPr>
          </a:p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A few hundred million turn-off stars (with [Fe/H]!) out to ~100 kpc.</a:t>
            </a:r>
          </a:p>
          <a:p>
            <a:pPr defTabSz="342900" hangingPunct="0">
              <a:buClrTx/>
              <a:defRPr/>
            </a:pPr>
            <a:endParaRPr lang="en-US" sz="1575" b="0" dirty="0">
              <a:solidFill>
                <a:schemeClr val="tx1"/>
              </a:solidFill>
              <a:latin typeface="Helvetica"/>
              <a:sym typeface="Helvetica"/>
            </a:endParaRPr>
          </a:p>
          <a:p>
            <a:pPr defTabSz="342900" hangingPunct="0">
              <a:buClrTx/>
              <a:defRPr/>
            </a:pPr>
            <a:endParaRPr lang="en-US" sz="1575" b="0" dirty="0">
              <a:solidFill>
                <a:schemeClr val="tx1"/>
              </a:solidFill>
              <a:latin typeface="Helvetica"/>
              <a:sym typeface="Helvetica"/>
            </a:endParaRPr>
          </a:p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We will go beyond the limit of 100 kpc for main sequence stars with luminous variable stars RR </a:t>
            </a:r>
            <a:r>
              <a:rPr lang="en-US" sz="1575" b="0" dirty="0" err="1">
                <a:solidFill>
                  <a:schemeClr val="tx1"/>
                </a:solidFill>
                <a:latin typeface="Helvetica"/>
                <a:sym typeface="Helvetica"/>
              </a:rPr>
              <a:t>Lyrae</a:t>
            </a: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!</a:t>
            </a:r>
          </a:p>
          <a:p>
            <a:pPr defTabSz="342900" hangingPunct="0">
              <a:buClrTx/>
              <a:defRPr/>
            </a:pPr>
            <a:endParaRPr lang="en-US" sz="1575" b="0" dirty="0">
              <a:solidFill>
                <a:schemeClr val="tx1"/>
              </a:solidFill>
              <a:latin typeface="Helvetica"/>
              <a:sym typeface="Helvetica"/>
            </a:endParaRPr>
          </a:p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 </a:t>
            </a:r>
            <a:endParaRPr sz="1575" b="0" dirty="0">
              <a:solidFill>
                <a:schemeClr val="tx1"/>
              </a:solidFill>
              <a:latin typeface="Helvetica"/>
              <a:sym typeface="Helvetica"/>
            </a:endParaRPr>
          </a:p>
        </p:txBody>
      </p:sp>
      <p:sp>
        <p:nvSpPr>
          <p:cNvPr id="1113" name="LSST:…"/>
          <p:cNvSpPr txBox="1"/>
          <p:nvPr/>
        </p:nvSpPr>
        <p:spPr>
          <a:xfrm>
            <a:off x="6671272" y="1454633"/>
            <a:ext cx="1418294" cy="8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LSST: 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100 kpc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50% sky</a:t>
            </a:r>
          </a:p>
        </p:txBody>
      </p:sp>
      <p:sp>
        <p:nvSpPr>
          <p:cNvPr id="1114" name="DES:…"/>
          <p:cNvSpPr txBox="1"/>
          <p:nvPr/>
        </p:nvSpPr>
        <p:spPr>
          <a:xfrm>
            <a:off x="4948200" y="1417242"/>
            <a:ext cx="873637" cy="8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>
                <a:solidFill>
                  <a:srgbClr val="008C91">
                    <a:satOff val="-13807"/>
                    <a:lumOff val="19329"/>
                  </a:srgbClr>
                </a:solidFill>
                <a:latin typeface="Helvetica"/>
                <a:sym typeface="Helvetica"/>
              </a:rPr>
              <a:t>DES: 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>
                <a:solidFill>
                  <a:srgbClr val="008C91">
                    <a:satOff val="-13807"/>
                    <a:lumOff val="19329"/>
                  </a:srgbClr>
                </a:solidFill>
                <a:latin typeface="Helvetica"/>
                <a:sym typeface="Helvetica"/>
              </a:rPr>
              <a:t> 40 kpc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>
                <a:solidFill>
                  <a:srgbClr val="008C91">
                    <a:satOff val="-13807"/>
                    <a:lumOff val="19329"/>
                  </a:srgbClr>
                </a:solidFill>
                <a:latin typeface="Helvetica"/>
                <a:sym typeface="Helvetica"/>
              </a:rPr>
              <a:t>12% sky</a:t>
            </a:r>
          </a:p>
        </p:txBody>
      </p:sp>
      <p:sp>
        <p:nvSpPr>
          <p:cNvPr id="1115" name="Line"/>
          <p:cNvSpPr/>
          <p:nvPr/>
        </p:nvSpPr>
        <p:spPr>
          <a:xfrm flipV="1">
            <a:off x="6381750" y="2258698"/>
            <a:ext cx="191437" cy="27158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6" name="Line"/>
          <p:cNvSpPr/>
          <p:nvPr/>
        </p:nvSpPr>
        <p:spPr>
          <a:xfrm flipV="1">
            <a:off x="4686561" y="1745159"/>
            <a:ext cx="284647" cy="41772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7" name="Line"/>
          <p:cNvSpPr/>
          <p:nvPr/>
        </p:nvSpPr>
        <p:spPr>
          <a:xfrm>
            <a:off x="4971208" y="2943805"/>
            <a:ext cx="1601979" cy="55859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8" name="SDSS:…"/>
          <p:cNvSpPr txBox="1"/>
          <p:nvPr/>
        </p:nvSpPr>
        <p:spPr>
          <a:xfrm>
            <a:off x="6671272" y="3349216"/>
            <a:ext cx="1354374" cy="8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SDSS: 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 10 kpc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25% sky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223F2-F152-55FD-A03B-5B30F3698EB3}"/>
              </a:ext>
            </a:extLst>
          </p:cNvPr>
          <p:cNvSpPr txBox="1"/>
          <p:nvPr/>
        </p:nvSpPr>
        <p:spPr>
          <a:xfrm>
            <a:off x="8585200" y="4805680"/>
            <a:ext cx="25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159D2-7F7D-E4C9-05AE-C93B090FF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Double-click to edit"/>
          <p:cNvSpPr txBox="1">
            <a:spLocks noGrp="1"/>
          </p:cNvSpPr>
          <p:nvPr>
            <p:ph type="title"/>
          </p:nvPr>
        </p:nvSpPr>
        <p:spPr>
          <a:xfrm>
            <a:off x="722441" y="-7621"/>
            <a:ext cx="7554516" cy="408534"/>
          </a:xfrm>
          <a:prstGeom prst="rect">
            <a:avLst/>
          </a:prstGeom>
        </p:spPr>
        <p:txBody>
          <a:bodyPr lIns="26789" tIns="26789" rIns="26789" bIns="26789" anchor="ctr"/>
          <a:lstStyle>
            <a:lvl1pPr defTabSz="584200">
              <a:defRPr sz="2600" b="1"/>
            </a:lvl1pPr>
          </a:lstStyle>
          <a:p>
            <a:r>
              <a:t> </a:t>
            </a:r>
          </a:p>
        </p:txBody>
      </p:sp>
      <p:sp>
        <p:nvSpPr>
          <p:cNvPr id="1025" name="Text"/>
          <p:cNvSpPr txBox="1"/>
          <p:nvPr/>
        </p:nvSpPr>
        <p:spPr>
          <a:xfrm>
            <a:off x="2313925" y="2212337"/>
            <a:ext cx="129443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B51A00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26" name="Text"/>
          <p:cNvSpPr txBox="1"/>
          <p:nvPr/>
        </p:nvSpPr>
        <p:spPr>
          <a:xfrm>
            <a:off x="6098977" y="4712858"/>
            <a:ext cx="2022575" cy="1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rgbClr val="FFFFFF"/>
                </a:solidFill>
              </a:defRPr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27" name="Text"/>
          <p:cNvSpPr txBox="1"/>
          <p:nvPr/>
        </p:nvSpPr>
        <p:spPr>
          <a:xfrm>
            <a:off x="5589984" y="451313"/>
            <a:ext cx="2591843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532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96D35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28" name="Text"/>
          <p:cNvSpPr txBox="1"/>
          <p:nvPr/>
        </p:nvSpPr>
        <p:spPr>
          <a:xfrm>
            <a:off x="2559370" y="751350"/>
            <a:ext cx="139061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532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96D35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29" name="Text"/>
          <p:cNvSpPr txBox="1"/>
          <p:nvPr/>
        </p:nvSpPr>
        <p:spPr>
          <a:xfrm>
            <a:off x="5899889" y="970418"/>
            <a:ext cx="182835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050" b="1" i="0" u="none" strike="noStrike" kern="0" cap="none" spc="0" normalizeH="0" baseline="0" noProof="0">
                <a:ln>
                  <a:noFill/>
                </a:ln>
                <a:solidFill>
                  <a:srgbClr val="D6D6D6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030" name="a1.tiff" descr="a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29" y="-1"/>
            <a:ext cx="539554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SDSS…"/>
          <p:cNvSpPr txBox="1"/>
          <p:nvPr/>
        </p:nvSpPr>
        <p:spPr>
          <a:xfrm>
            <a:off x="1183461" y="220480"/>
            <a:ext cx="640800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SDSS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gri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3.5’x3.5’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r~22.5</a:t>
            </a:r>
          </a:p>
        </p:txBody>
      </p:sp>
      <p:sp>
        <p:nvSpPr>
          <p:cNvPr id="103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94972" y="4895701"/>
            <a:ext cx="140663" cy="1579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86CB4B4D-7CA3-9044-876B-883B54F8677D}" type="slidenum">
              <a:rPr kumimoji="0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pPr marL="0" marR="0" lvl="0" indent="0" algn="ctr" defTabSz="4381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12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1033" name="3 arcmin is 1/10 of the full Moon’s diameter"/>
          <p:cNvSpPr txBox="1"/>
          <p:nvPr/>
        </p:nvSpPr>
        <p:spPr>
          <a:xfrm>
            <a:off x="1099047" y="1278612"/>
            <a:ext cx="80962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3 arcmin is 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of the full Moon’s diameter</a:t>
            </a:r>
          </a:p>
        </p:txBody>
      </p:sp>
      <p:sp>
        <p:nvSpPr>
          <p:cNvPr id="2" name="3 arcmin is 1/10 of the full Moon’s diameter">
            <a:extLst>
              <a:ext uri="{FF2B5EF4-FFF2-40B4-BE49-F238E27FC236}">
                <a16:creationId xmlns:a16="http://schemas.microsoft.com/office/drawing/2014/main" id="{532697A8-9D62-AEF5-96EE-B413CE926CC7}"/>
              </a:ext>
            </a:extLst>
          </p:cNvPr>
          <p:cNvSpPr txBox="1"/>
          <p:nvPr/>
        </p:nvSpPr>
        <p:spPr>
          <a:xfrm>
            <a:off x="1159001" y="3264398"/>
            <a:ext cx="70183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LSST’s field of view is 3000 times larger</a:t>
            </a: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71598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Double-click to edit"/>
          <p:cNvSpPr txBox="1">
            <a:spLocks noGrp="1"/>
          </p:cNvSpPr>
          <p:nvPr>
            <p:ph type="title"/>
          </p:nvPr>
        </p:nvSpPr>
        <p:spPr>
          <a:xfrm>
            <a:off x="722441" y="-7621"/>
            <a:ext cx="7554516" cy="408534"/>
          </a:xfrm>
          <a:prstGeom prst="rect">
            <a:avLst/>
          </a:prstGeom>
        </p:spPr>
        <p:txBody>
          <a:bodyPr lIns="26789" tIns="26789" rIns="26789" bIns="26789" anchor="ctr"/>
          <a:lstStyle>
            <a:lvl1pPr defTabSz="584200">
              <a:defRPr sz="2600" b="1"/>
            </a:lvl1pPr>
          </a:lstStyle>
          <a:p>
            <a:r>
              <a:t> </a:t>
            </a:r>
          </a:p>
        </p:txBody>
      </p:sp>
      <p:sp>
        <p:nvSpPr>
          <p:cNvPr id="1036" name="Text"/>
          <p:cNvSpPr txBox="1"/>
          <p:nvPr/>
        </p:nvSpPr>
        <p:spPr>
          <a:xfrm>
            <a:off x="2313925" y="2212337"/>
            <a:ext cx="129443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B51A00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37" name="Text"/>
          <p:cNvSpPr txBox="1"/>
          <p:nvPr/>
        </p:nvSpPr>
        <p:spPr>
          <a:xfrm>
            <a:off x="6098977" y="4712858"/>
            <a:ext cx="2022575" cy="1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rgbClr val="FFFFFF"/>
                </a:solidFill>
              </a:defRPr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38" name="Text"/>
          <p:cNvSpPr txBox="1"/>
          <p:nvPr/>
        </p:nvSpPr>
        <p:spPr>
          <a:xfrm>
            <a:off x="5589984" y="451313"/>
            <a:ext cx="2591843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532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96D35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39" name="Text"/>
          <p:cNvSpPr txBox="1"/>
          <p:nvPr/>
        </p:nvSpPr>
        <p:spPr>
          <a:xfrm>
            <a:off x="2559370" y="751350"/>
            <a:ext cx="139061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532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96D35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40" name="Text"/>
          <p:cNvSpPr txBox="1"/>
          <p:nvPr/>
        </p:nvSpPr>
        <p:spPr>
          <a:xfrm>
            <a:off x="5899889" y="970418"/>
            <a:ext cx="182835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050" b="1" i="0" u="none" strike="noStrike" kern="0" cap="none" spc="0" normalizeH="0" baseline="0" noProof="0">
                <a:ln>
                  <a:noFill/>
                </a:ln>
                <a:solidFill>
                  <a:srgbClr val="D6D6D6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041" name="a2.tiff" descr="a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33" y="-1"/>
            <a:ext cx="5332335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HSC…"/>
          <p:cNvSpPr txBox="1"/>
          <p:nvPr/>
        </p:nvSpPr>
        <p:spPr>
          <a:xfrm>
            <a:off x="1183461" y="220480"/>
            <a:ext cx="640800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HSC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gri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3.5’x3.5’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r~27</a:t>
            </a:r>
          </a:p>
        </p:txBody>
      </p:sp>
      <p:sp>
        <p:nvSpPr>
          <p:cNvPr id="10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94972" y="4895701"/>
            <a:ext cx="140663" cy="1579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86CB4B4D-7CA3-9044-876B-883B54F8677D}" type="slidenum">
              <a:rPr kumimoji="0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pPr marL="0" marR="0" lvl="0" indent="0" algn="ctr" defTabSz="4381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13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1044" name="3 arcmin is 1/10 of the full Moon’s diameter"/>
          <p:cNvSpPr txBox="1"/>
          <p:nvPr/>
        </p:nvSpPr>
        <p:spPr>
          <a:xfrm>
            <a:off x="1099047" y="1278612"/>
            <a:ext cx="80962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3 arcmin is </a:t>
            </a: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of the full Moon’s diameter</a:t>
            </a:r>
          </a:p>
        </p:txBody>
      </p:sp>
      <p:sp>
        <p:nvSpPr>
          <p:cNvPr id="1045" name="like LSST depth (but tiny area)"/>
          <p:cNvSpPr txBox="1"/>
          <p:nvPr/>
        </p:nvSpPr>
        <p:spPr>
          <a:xfrm>
            <a:off x="1143000" y="2776180"/>
            <a:ext cx="765673" cy="90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like LSST depth (but tiny area)</a:t>
            </a:r>
          </a:p>
        </p:txBody>
      </p:sp>
      <p:sp>
        <p:nvSpPr>
          <p:cNvPr id="1046" name="LSST will deliver 5 million such images"/>
          <p:cNvSpPr txBox="1"/>
          <p:nvPr/>
        </p:nvSpPr>
        <p:spPr>
          <a:xfrm>
            <a:off x="1099048" y="3854926"/>
            <a:ext cx="81659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LSST will deliver 5 million such images</a:t>
            </a:r>
          </a:p>
        </p:txBody>
      </p:sp>
    </p:spTree>
    <p:extLst>
      <p:ext uri="{BB962C8B-B14F-4D97-AF65-F5344CB8AC3E}">
        <p14:creationId xmlns:p14="http://schemas.microsoft.com/office/powerpoint/2010/main" val="16362519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ime Domain with LSST ”objects changing in time”  1) positions:    a) fast: asteroids b) slow: stellar proper motions  2) brightness: cosmic explosions, variable stars (or periodic vs. irregular, etc.) and everyhing else"/>
          <p:cNvSpPr txBox="1">
            <a:spLocks noGrp="1"/>
          </p:cNvSpPr>
          <p:nvPr>
            <p:ph type="title"/>
          </p:nvPr>
        </p:nvSpPr>
        <p:spPr>
          <a:xfrm>
            <a:off x="59676" y="595423"/>
            <a:ext cx="7648929" cy="3650040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b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Time Domain</a:t>
            </a:r>
            <a:r>
              <a:rPr lang="en-US" b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: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”objects changing in time”</a:t>
            </a:r>
          </a:p>
          <a:p>
            <a:pPr>
              <a:defRPr sz="3000"/>
            </a:pPr>
            <a:endParaRPr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2600"/>
            </a:pP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1) </a:t>
            </a:r>
            <a:r>
              <a:rPr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positions: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  <a:p>
            <a:pPr>
              <a:defRPr sz="2600"/>
            </a:pP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a) fast: asteroids</a:t>
            </a:r>
          </a:p>
          <a:p>
            <a:pPr>
              <a:defRPr sz="2600"/>
            </a:pP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b) slow: stellar </a:t>
            </a:r>
            <a:b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   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proper motions</a:t>
            </a:r>
          </a:p>
          <a:p>
            <a:pPr>
              <a:defRPr sz="2600"/>
            </a:pPr>
            <a:endParaRPr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2600"/>
            </a:pP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2) </a:t>
            </a:r>
            <a:r>
              <a:rPr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brightness: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b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cosmic explosions, </a:t>
            </a:r>
            <a:b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variable 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tars (periodic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,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irregular, etc.)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b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and every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t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hing else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...</a:t>
            </a:r>
            <a:endParaRPr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44" name="Eyer &amp; Mowlavi 2007"/>
          <p:cNvSpPr/>
          <p:nvPr/>
        </p:nvSpPr>
        <p:spPr>
          <a:xfrm>
            <a:off x="7410893" y="3493726"/>
            <a:ext cx="167343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defTabSz="3175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FC41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1200" b="1" dirty="0">
                <a:solidFill>
                  <a:schemeClr val="tx1"/>
                </a:solidFill>
              </a:rPr>
              <a:t>Eyer &amp; </a:t>
            </a:r>
            <a:r>
              <a:rPr sz="1200" b="1" dirty="0" err="1">
                <a:solidFill>
                  <a:schemeClr val="tx1"/>
                </a:solidFill>
              </a:rPr>
              <a:t>Mowlavi</a:t>
            </a:r>
            <a:r>
              <a:rPr sz="1200" b="1" dirty="0">
                <a:solidFill>
                  <a:schemeClr val="tx1"/>
                </a:solidFill>
              </a:rPr>
              <a:t> 2007</a:t>
            </a:r>
          </a:p>
        </p:txBody>
      </p:sp>
      <p:pic>
        <p:nvPicPr>
          <p:cNvPr id="745" name="eyermowlavi.tiff" descr="eyermowlavi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2642">
            <a:off x="5138580" y="-544261"/>
            <a:ext cx="2500415" cy="5389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he sample is dominated by quasars and RR Lyrae."/>
          <p:cNvSpPr txBox="1"/>
          <p:nvPr/>
        </p:nvSpPr>
        <p:spPr>
          <a:xfrm>
            <a:off x="4822460" y="880934"/>
            <a:ext cx="4235815" cy="541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830862">
              <a:defRPr sz="3000">
                <a:solidFill>
                  <a:srgbClr val="00C7FC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582" dirty="0">
                <a:solidFill>
                  <a:schemeClr val="accent2"/>
                </a:solidFill>
              </a:rPr>
              <a:t>The sample is dominated by quasars and </a:t>
            </a:r>
            <a:r>
              <a:rPr lang="en-US" sz="1582" dirty="0">
                <a:solidFill>
                  <a:schemeClr val="accent2"/>
                </a:solidFill>
              </a:rPr>
              <a:t>variable stars called </a:t>
            </a:r>
            <a:r>
              <a:rPr sz="1582" dirty="0">
                <a:solidFill>
                  <a:schemeClr val="accent2"/>
                </a:solidFill>
              </a:rPr>
              <a:t>RR </a:t>
            </a:r>
            <a:r>
              <a:rPr sz="1582" dirty="0" err="1">
                <a:solidFill>
                  <a:schemeClr val="accent2"/>
                </a:solidFill>
              </a:rPr>
              <a:t>Lyrae</a:t>
            </a:r>
            <a:r>
              <a:rPr sz="1582" dirty="0">
                <a:solidFill>
                  <a:schemeClr val="accent2"/>
                </a:solidFill>
              </a:rPr>
              <a:t>.</a:t>
            </a:r>
            <a:r>
              <a:rPr lang="en-US" sz="1582" dirty="0">
                <a:solidFill>
                  <a:schemeClr val="accent2"/>
                </a:solidFill>
              </a:rPr>
              <a:t> </a:t>
            </a:r>
            <a:r>
              <a:rPr lang="en-US" sz="1582" dirty="0">
                <a:solidFill>
                  <a:schemeClr val="accent5"/>
                </a:solidFill>
              </a:rPr>
              <a:t> </a:t>
            </a:r>
            <a:endParaRPr sz="1582" dirty="0">
              <a:solidFill>
                <a:schemeClr val="accent2"/>
              </a:solidFill>
            </a:endParaRPr>
          </a:p>
        </p:txBody>
      </p:sp>
      <p:pic>
        <p:nvPicPr>
          <p:cNvPr id="447" name="UGRsesarFracVar.png" descr="UGRsesarFracV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64" y="978172"/>
            <a:ext cx="3742396" cy="3817106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With rms &gt; 0.05 mag and g&lt;20.5"/>
          <p:cNvSpPr txBox="1"/>
          <p:nvPr/>
        </p:nvSpPr>
        <p:spPr>
          <a:xfrm>
            <a:off x="2013644" y="1768410"/>
            <a:ext cx="2149823" cy="508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defTabSz="825500">
              <a:spcBef>
                <a:spcPts val="4800"/>
              </a:spcBef>
              <a:defRPr sz="2800">
                <a:solidFill>
                  <a:srgbClr val="2C1376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sz="1476" dirty="0"/>
              <a:t>With rms &gt; 0.05 mag and g&lt;20.5 </a:t>
            </a:r>
          </a:p>
        </p:txBody>
      </p:sp>
      <p:pic>
        <p:nvPicPr>
          <p:cNvPr id="449" name="UGRsesarSIGgSIGr.png" descr="UGRsesarSIGgSIG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11" y="1547984"/>
            <a:ext cx="2966889" cy="2995583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esar et al. 2007"/>
          <p:cNvSpPr txBox="1"/>
          <p:nvPr/>
        </p:nvSpPr>
        <p:spPr>
          <a:xfrm>
            <a:off x="233680" y="4371229"/>
            <a:ext cx="5557223" cy="281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defTabSz="825500">
              <a:spcBef>
                <a:spcPts val="4800"/>
              </a:spcBef>
              <a:defRPr sz="2800" b="1">
                <a:solidFill>
                  <a:srgbClr val="0061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sz="1476" b="0" dirty="0">
                <a:solidFill>
                  <a:schemeClr val="accent2"/>
                </a:solidFill>
              </a:rPr>
              <a:t>Sesar</a:t>
            </a:r>
            <a:r>
              <a:rPr lang="en-US" sz="1476" b="0" dirty="0">
                <a:solidFill>
                  <a:schemeClr val="accent2"/>
                </a:solidFill>
              </a:rPr>
              <a:t>+</a:t>
            </a:r>
            <a:r>
              <a:rPr sz="1476" b="0" dirty="0">
                <a:solidFill>
                  <a:schemeClr val="accent2"/>
                </a:solidFill>
              </a:rPr>
              <a:t>2007</a:t>
            </a:r>
          </a:p>
        </p:txBody>
      </p:sp>
      <p:sp>
        <p:nvSpPr>
          <p:cNvPr id="452" name="The fraction of variable objects in SDSS Stripe 82:"/>
          <p:cNvSpPr txBox="1"/>
          <p:nvPr/>
        </p:nvSpPr>
        <p:spPr>
          <a:xfrm>
            <a:off x="-393404" y="-212651"/>
            <a:ext cx="8123274" cy="1265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830862">
              <a:defRPr sz="3400">
                <a:solidFill>
                  <a:srgbClr val="00C7FC"/>
                </a:solidFill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     </a:t>
            </a:r>
            <a:r>
              <a:rPr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The fraction of variable </a:t>
            </a:r>
            <a:r>
              <a:rPr 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point sources</a:t>
            </a:r>
            <a:r>
              <a:rPr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in SDSS</a:t>
            </a:r>
            <a:r>
              <a:rPr 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sz="2800" dirty="0">
              <a:solidFill>
                <a:schemeClr val="accent5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6364-BBCC-9A9B-5051-4DAD1CB13C18}"/>
              </a:ext>
            </a:extLst>
          </p:cNvPr>
          <p:cNvSpPr txBox="1"/>
          <p:nvPr/>
        </p:nvSpPr>
        <p:spPr>
          <a:xfrm>
            <a:off x="8788400" y="487680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ingle-band light curves for c-type RR Lyrae eclipsing binaries (top panels) are almost indistinguishable (especially when the noise is large), but when the color variation (bottom panels) is available, there is no ambiguity.…"/>
          <p:cNvSpPr txBox="1">
            <a:spLocks noGrp="1"/>
          </p:cNvSpPr>
          <p:nvPr>
            <p:ph type="title"/>
          </p:nvPr>
        </p:nvSpPr>
        <p:spPr>
          <a:xfrm>
            <a:off x="170121" y="867675"/>
            <a:ext cx="3351879" cy="4352912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sz="2000" dirty="0">
                <a:solidFill>
                  <a:schemeClr val="tx1"/>
                </a:solidFill>
              </a:rPr>
              <a:t>Single-band light curves for c-type RR </a:t>
            </a:r>
            <a:r>
              <a:rPr sz="2000" dirty="0" err="1">
                <a:solidFill>
                  <a:schemeClr val="tx1"/>
                </a:solidFill>
              </a:rPr>
              <a:t>Lyrae</a:t>
            </a:r>
            <a:r>
              <a:rPr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sz="2000" dirty="0">
                <a:solidFill>
                  <a:schemeClr val="tx1"/>
                </a:solidFill>
              </a:rPr>
              <a:t>eclipsing binaries (top panels) are almost indistinguishable (especially when the noise is large)</a:t>
            </a:r>
            <a:r>
              <a:rPr lang="en-US" sz="2000" dirty="0">
                <a:solidFill>
                  <a:schemeClr val="tx1"/>
                </a:solidFill>
              </a:rPr>
              <a:t>...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B</a:t>
            </a:r>
            <a:r>
              <a:rPr sz="2000" dirty="0">
                <a:solidFill>
                  <a:schemeClr val="tx1"/>
                </a:solidFill>
              </a:rPr>
              <a:t>ut when the color variation (bottom panels) is available, there is no ambiguity</a:t>
            </a:r>
            <a:r>
              <a:rPr lang="en-US" sz="2000" dirty="0">
                <a:solidFill>
                  <a:schemeClr val="tx1"/>
                </a:solidFill>
              </a:rPr>
              <a:t>! </a:t>
            </a:r>
            <a:br>
              <a:rPr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>
              <a:defRPr sz="3200"/>
            </a:pPr>
            <a:endParaRPr sz="2000" dirty="0">
              <a:solidFill>
                <a:schemeClr val="tx1"/>
              </a:solidFill>
            </a:endParaRPr>
          </a:p>
          <a:p>
            <a:pPr defTabSz="241082">
              <a:defRPr sz="3000">
                <a:solidFill>
                  <a:schemeClr val="accent3">
                    <a:satOff val="-13807"/>
                    <a:lumOff val="1932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02" name="a.tiff" descr="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42" y="876051"/>
            <a:ext cx="5281758" cy="4045446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RR Lyr"/>
          <p:cNvSpPr txBox="1"/>
          <p:nvPr/>
        </p:nvSpPr>
        <p:spPr>
          <a:xfrm>
            <a:off x="4369980" y="2177312"/>
            <a:ext cx="1911575" cy="32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300">
                <a:solidFill>
                  <a:schemeClr val="accent5"/>
                </a:solidFill>
              </a:defRPr>
            </a:lvl1pPr>
          </a:lstStyle>
          <a:p>
            <a:r>
              <a:rPr sz="1740"/>
              <a:t>RR Lyr</a:t>
            </a:r>
          </a:p>
        </p:txBody>
      </p:sp>
      <p:sp>
        <p:nvSpPr>
          <p:cNvPr id="404" name="RR Lyr"/>
          <p:cNvSpPr txBox="1"/>
          <p:nvPr/>
        </p:nvSpPr>
        <p:spPr>
          <a:xfrm>
            <a:off x="4369980" y="2852324"/>
            <a:ext cx="1520456" cy="32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300">
                <a:solidFill>
                  <a:schemeClr val="accent5"/>
                </a:solidFill>
              </a:defRPr>
            </a:lvl1pPr>
          </a:lstStyle>
          <a:p>
            <a:r>
              <a:rPr sz="1740" dirty="0"/>
              <a:t>RR </a:t>
            </a:r>
            <a:r>
              <a:rPr sz="1740" dirty="0" err="1"/>
              <a:t>Lyr</a:t>
            </a:r>
            <a:endParaRPr sz="1740" dirty="0"/>
          </a:p>
        </p:txBody>
      </p:sp>
      <p:sp>
        <p:nvSpPr>
          <p:cNvPr id="405" name="eclipsing binary"/>
          <p:cNvSpPr txBox="1"/>
          <p:nvPr/>
        </p:nvSpPr>
        <p:spPr>
          <a:xfrm>
            <a:off x="6858000" y="2176008"/>
            <a:ext cx="1605516" cy="32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300">
                <a:solidFill>
                  <a:schemeClr val="accent5"/>
                </a:solidFill>
              </a:defRPr>
            </a:lvl1pPr>
          </a:lstStyle>
          <a:p>
            <a:r>
              <a:rPr sz="1740" dirty="0"/>
              <a:t>eclipsing binary</a:t>
            </a:r>
          </a:p>
        </p:txBody>
      </p:sp>
      <p:sp>
        <p:nvSpPr>
          <p:cNvPr id="406" name="eclipsing binary"/>
          <p:cNvSpPr txBox="1"/>
          <p:nvPr/>
        </p:nvSpPr>
        <p:spPr>
          <a:xfrm>
            <a:off x="6858000" y="3866608"/>
            <a:ext cx="1945758" cy="32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300">
                <a:solidFill>
                  <a:schemeClr val="accent5"/>
                </a:solidFill>
              </a:defRPr>
            </a:lvl1pPr>
          </a:lstStyle>
          <a:p>
            <a:r>
              <a:rPr sz="1740" dirty="0"/>
              <a:t>eclipsing binary</a:t>
            </a:r>
          </a:p>
        </p:txBody>
      </p:sp>
      <p:sp>
        <p:nvSpPr>
          <p:cNvPr id="407" name="light curve"/>
          <p:cNvSpPr txBox="1"/>
          <p:nvPr/>
        </p:nvSpPr>
        <p:spPr>
          <a:xfrm>
            <a:off x="4521122" y="1092941"/>
            <a:ext cx="1911575" cy="27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700"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r>
              <a:rPr sz="1424" dirty="0"/>
              <a:t>light curve</a:t>
            </a:r>
          </a:p>
        </p:txBody>
      </p:sp>
      <p:sp>
        <p:nvSpPr>
          <p:cNvPr id="408" name="light curve"/>
          <p:cNvSpPr txBox="1"/>
          <p:nvPr/>
        </p:nvSpPr>
        <p:spPr>
          <a:xfrm>
            <a:off x="7219874" y="1081989"/>
            <a:ext cx="1318070" cy="27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700"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r>
              <a:rPr sz="1424" dirty="0"/>
              <a:t>light curve</a:t>
            </a:r>
          </a:p>
        </p:txBody>
      </p:sp>
      <p:sp>
        <p:nvSpPr>
          <p:cNvPr id="409" name="color variation"/>
          <p:cNvSpPr txBox="1"/>
          <p:nvPr/>
        </p:nvSpPr>
        <p:spPr>
          <a:xfrm>
            <a:off x="4774019" y="3789304"/>
            <a:ext cx="1692859" cy="27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700"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r>
              <a:rPr sz="1424" dirty="0"/>
              <a:t> color variation</a:t>
            </a:r>
          </a:p>
        </p:txBody>
      </p:sp>
      <p:sp>
        <p:nvSpPr>
          <p:cNvPr id="410" name="color variation"/>
          <p:cNvSpPr txBox="1"/>
          <p:nvPr/>
        </p:nvSpPr>
        <p:spPr>
          <a:xfrm>
            <a:off x="7368363" y="2826902"/>
            <a:ext cx="1318069" cy="27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700"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r>
              <a:rPr sz="1424" dirty="0"/>
              <a:t> color variation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C09D3-868B-AF8F-489B-3B61A9C23469}"/>
              </a:ext>
            </a:extLst>
          </p:cNvPr>
          <p:cNvSpPr txBox="1"/>
          <p:nvPr/>
        </p:nvSpPr>
        <p:spPr>
          <a:xfrm>
            <a:off x="170121" y="230379"/>
            <a:ext cx="75810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"/>
                <a:sym typeface="Helvetica"/>
              </a:rPr>
              <a:t>An example: light curve analysis for periodic variable stars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ext"/>
          <p:cNvSpPr txBox="1"/>
          <p:nvPr/>
        </p:nvSpPr>
        <p:spPr>
          <a:xfrm>
            <a:off x="1839515" y="296919"/>
            <a:ext cx="2424411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defTabSz="584200">
              <a:defRPr sz="2800">
                <a:solidFill>
                  <a:srgbClr val="4F7A28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100"/>
              <a:t> </a:t>
            </a:r>
          </a:p>
        </p:txBody>
      </p:sp>
      <p:pic>
        <p:nvPicPr>
          <p:cNvPr id="985" name="telescopeGreen.jpg" descr="telescopeGre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12" y="85986"/>
            <a:ext cx="1327247" cy="1187263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Arrow"/>
          <p:cNvSpPr/>
          <p:nvPr/>
        </p:nvSpPr>
        <p:spPr>
          <a:xfrm>
            <a:off x="2822099" y="530539"/>
            <a:ext cx="877664" cy="476251"/>
          </a:xfrm>
          <a:prstGeom prst="rightArrow">
            <a:avLst>
              <a:gd name="adj1" fmla="val 28336"/>
              <a:gd name="adj2" fmla="val 65695"/>
            </a:avLst>
          </a:prstGeom>
          <a:solidFill>
            <a:srgbClr val="DCDEE0"/>
          </a:solidFill>
          <a:ln w="25400">
            <a:solidFill>
              <a:schemeClr val="accent4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pic>
        <p:nvPicPr>
          <p:cNvPr id="987" name="a.tiff" descr="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58" y="13342"/>
            <a:ext cx="3401927" cy="2952755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Alert!"/>
          <p:cNvSpPr txBox="1"/>
          <p:nvPr/>
        </p:nvSpPr>
        <p:spPr>
          <a:xfrm>
            <a:off x="7304485" y="1923094"/>
            <a:ext cx="1043804" cy="34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2300" b="1">
                <a:solidFill>
                  <a:srgbClr val="36E154"/>
                </a:solidFill>
              </a:defRPr>
            </a:lvl1pPr>
          </a:lstStyle>
          <a:p>
            <a:r>
              <a:rPr sz="1725" dirty="0">
                <a:solidFill>
                  <a:schemeClr val="tx1"/>
                </a:solidFill>
              </a:rPr>
              <a:t>Alert!</a:t>
            </a:r>
          </a:p>
        </p:txBody>
      </p:sp>
      <p:sp>
        <p:nvSpPr>
          <p:cNvPr id="989" name="Line"/>
          <p:cNvSpPr/>
          <p:nvPr/>
        </p:nvSpPr>
        <p:spPr>
          <a:xfrm flipH="1">
            <a:off x="7090533" y="1858388"/>
            <a:ext cx="355216" cy="35521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pic>
        <p:nvPicPr>
          <p:cNvPr id="990" name="a.tiff" descr="a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70" y="2999811"/>
            <a:ext cx="6858001" cy="1797785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Arrow"/>
          <p:cNvSpPr/>
          <p:nvPr/>
        </p:nvSpPr>
        <p:spPr>
          <a:xfrm rot="5376976">
            <a:off x="6586036" y="3123181"/>
            <a:ext cx="288751" cy="285751"/>
          </a:xfrm>
          <a:prstGeom prst="rightArrow">
            <a:avLst>
              <a:gd name="adj1" fmla="val 28336"/>
              <a:gd name="adj2" fmla="val 65695"/>
            </a:avLst>
          </a:prstGeom>
          <a:solidFill>
            <a:srgbClr val="DCDEE0"/>
          </a:solidFill>
          <a:ln w="25400">
            <a:solidFill>
              <a:schemeClr val="accent4"/>
            </a:solidFill>
            <a:miter lim="400000"/>
          </a:ln>
          <a:effectLst>
            <a:outerShdw blurRad="76200" dir="10770269" rotWithShape="0">
              <a:schemeClr val="accent5">
                <a:alpha val="80000"/>
              </a:schemeClr>
            </a:outerShdw>
          </a:effectLst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992" name="Additional “followup” data obtained to:…"/>
          <p:cNvSpPr txBox="1"/>
          <p:nvPr/>
        </p:nvSpPr>
        <p:spPr>
          <a:xfrm>
            <a:off x="1" y="1241538"/>
            <a:ext cx="4112264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Additional “follow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up” data obtained to: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confirmation and classification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provide better temporal resolution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use different filters/wavelengths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obtain spectra (distance!)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other measurements </a:t>
            </a:r>
            <a:r>
              <a:rPr sz="1600" dirty="0"/>
              <a:t>(e</a:t>
            </a:r>
            <a:r>
              <a:rPr sz="1050" dirty="0"/>
              <a:t>.g. polarimetry)</a:t>
            </a:r>
          </a:p>
        </p:txBody>
      </p:sp>
      <p:sp>
        <p:nvSpPr>
          <p:cNvPr id="993" name="Alerts can trigger “Followup” observations:"/>
          <p:cNvSpPr txBox="1"/>
          <p:nvPr/>
        </p:nvSpPr>
        <p:spPr>
          <a:xfrm>
            <a:off x="3322457" y="3166762"/>
            <a:ext cx="340191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 dirty="0"/>
              <a:t>Alerts can trigger “Follow</a:t>
            </a:r>
            <a:r>
              <a:rPr lang="en-US" sz="1200" dirty="0"/>
              <a:t> </a:t>
            </a:r>
            <a:r>
              <a:rPr sz="1200" dirty="0"/>
              <a:t>up” observations:</a:t>
            </a:r>
          </a:p>
        </p:txBody>
      </p:sp>
      <p:sp>
        <p:nvSpPr>
          <p:cNvPr id="994" name="Image 1"/>
          <p:cNvSpPr txBox="1"/>
          <p:nvPr/>
        </p:nvSpPr>
        <p:spPr>
          <a:xfrm>
            <a:off x="3800088" y="2744808"/>
            <a:ext cx="66634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/>
              <a:t>Image 1</a:t>
            </a:r>
          </a:p>
        </p:txBody>
      </p:sp>
      <p:sp>
        <p:nvSpPr>
          <p:cNvPr id="995" name="Image 2"/>
          <p:cNvSpPr txBox="1"/>
          <p:nvPr/>
        </p:nvSpPr>
        <p:spPr>
          <a:xfrm>
            <a:off x="4930359" y="2744808"/>
            <a:ext cx="66634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/>
              <a:t>Image 2</a:t>
            </a:r>
          </a:p>
        </p:txBody>
      </p:sp>
      <p:sp>
        <p:nvSpPr>
          <p:cNvPr id="996" name="Difference"/>
          <p:cNvSpPr txBox="1"/>
          <p:nvPr/>
        </p:nvSpPr>
        <p:spPr>
          <a:xfrm>
            <a:off x="6131738" y="2750855"/>
            <a:ext cx="99734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/>
              <a:t>Difference</a:t>
            </a:r>
          </a:p>
        </p:txBody>
      </p:sp>
      <p:sp>
        <p:nvSpPr>
          <p:cNvPr id="997" name="Image 1"/>
          <p:cNvSpPr txBox="1"/>
          <p:nvPr/>
        </p:nvSpPr>
        <p:spPr>
          <a:xfrm>
            <a:off x="3800088" y="1180865"/>
            <a:ext cx="66634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/>
              <a:t>Image 1</a:t>
            </a:r>
          </a:p>
        </p:txBody>
      </p:sp>
      <p:sp>
        <p:nvSpPr>
          <p:cNvPr id="998" name="Image 2"/>
          <p:cNvSpPr txBox="1"/>
          <p:nvPr/>
        </p:nvSpPr>
        <p:spPr>
          <a:xfrm>
            <a:off x="4930359" y="1180865"/>
            <a:ext cx="66634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/>
              <a:t>Image 2</a:t>
            </a:r>
          </a:p>
        </p:txBody>
      </p:sp>
      <p:sp>
        <p:nvSpPr>
          <p:cNvPr id="999" name="Difference"/>
          <p:cNvSpPr txBox="1"/>
          <p:nvPr/>
        </p:nvSpPr>
        <p:spPr>
          <a:xfrm>
            <a:off x="6131738" y="1180865"/>
            <a:ext cx="99734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/>
              <a:t>Difference</a:t>
            </a:r>
          </a:p>
        </p:txBody>
      </p:sp>
      <p:sp>
        <p:nvSpPr>
          <p:cNvPr id="1000" name="~10 billion alerts"/>
          <p:cNvSpPr txBox="1"/>
          <p:nvPr/>
        </p:nvSpPr>
        <p:spPr>
          <a:xfrm>
            <a:off x="1284929" y="2932384"/>
            <a:ext cx="1814599" cy="34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r>
              <a:rPr sz="1725" dirty="0">
                <a:solidFill>
                  <a:schemeClr val="tx1"/>
                </a:solidFill>
              </a:rPr>
              <a:t>~10 billion alerts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95AC9-76D0-2C92-60C0-09C2B43FE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  <p:sp>
        <p:nvSpPr>
          <p:cNvPr id="20" name="Milky Way science with coadded LSST data">
            <a:extLst>
              <a:ext uri="{FF2B5EF4-FFF2-40B4-BE49-F238E27FC236}">
                <a16:creationId xmlns:a16="http://schemas.microsoft.com/office/drawing/2014/main" id="{714EAC8F-9D30-8CD1-1A81-7FCAF884C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4485" y="-126124"/>
            <a:ext cx="1839515" cy="1214144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b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</a:b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Transients </a:t>
            </a:r>
            <a:r>
              <a:rPr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with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 </a:t>
            </a:r>
            <a:r>
              <a:rPr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LSST</a:t>
            </a:r>
            <a:b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 </a:t>
            </a:r>
            <a:endParaRPr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Time Domain: objects changing in time positions: asteroids and stellar proper motions brightness: cosmic explosions and variable stars"/>
          <p:cNvSpPr txBox="1">
            <a:spLocks noGrp="1"/>
          </p:cNvSpPr>
          <p:nvPr>
            <p:ph type="title"/>
          </p:nvPr>
        </p:nvSpPr>
        <p:spPr>
          <a:xfrm>
            <a:off x="127591" y="170122"/>
            <a:ext cx="8920716" cy="963354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lang="en-US" sz="24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Not only point sources - echo of a supernova explosion:    </a:t>
            </a:r>
            <a:br>
              <a:rPr lang="en-US" sz="24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endParaRPr sz="24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52" name="montage2.jpg" descr="mont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7" y="1109162"/>
            <a:ext cx="8791864" cy="3314534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Becker et al."/>
          <p:cNvSpPr/>
          <p:nvPr/>
        </p:nvSpPr>
        <p:spPr>
          <a:xfrm rot="21599372">
            <a:off x="7655497" y="4423824"/>
            <a:ext cx="139273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406400">
              <a:defRPr sz="1600" b="1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800" b="0"/>
            </a:pPr>
            <a:r>
              <a:rPr sz="1200" dirty="0">
                <a:solidFill>
                  <a:schemeClr val="tx1"/>
                </a:solidFill>
              </a:rPr>
              <a:t>Becker et al.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Large telescopes (~10m, soon 30-40m): faint objects, especially spectroscopy"/>
          <p:cNvSpPr txBox="1">
            <a:spLocks noGrp="1"/>
          </p:cNvSpPr>
          <p:nvPr>
            <p:ph type="body" sz="quarter" idx="1"/>
          </p:nvPr>
        </p:nvSpPr>
        <p:spPr>
          <a:xfrm>
            <a:off x="-457200" y="871870"/>
            <a:ext cx="7604985" cy="454188"/>
          </a:xfrm>
          <a:prstGeom prst="rect">
            <a:avLst/>
          </a:prstGeom>
        </p:spPr>
        <p:txBody>
          <a:bodyPr/>
          <a:lstStyle/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Large telescopes (~10m, soon 30-40m): </a:t>
            </a:r>
            <a:r>
              <a:rPr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faint objects, especially spectroscopy</a:t>
            </a:r>
          </a:p>
        </p:txBody>
      </p:sp>
      <p:sp>
        <p:nvSpPr>
          <p:cNvPr id="823" name="The Keck telescopes on Mauna Kea (Hawaii)"/>
          <p:cNvSpPr txBox="1"/>
          <p:nvPr/>
        </p:nvSpPr>
        <p:spPr>
          <a:xfrm>
            <a:off x="6139160" y="3562640"/>
            <a:ext cx="1593950" cy="134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410765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308074" hangingPunct="0">
              <a:buClrTx/>
            </a:pPr>
            <a:r>
              <a:rPr sz="2100">
                <a:latin typeface="Gill Sans"/>
                <a:cs typeface="Gill Sans"/>
              </a:rPr>
              <a:t>The Keck telescopes on Mauna Kea (Hawaii)</a:t>
            </a:r>
          </a:p>
        </p:txBody>
      </p:sp>
      <p:pic>
        <p:nvPicPr>
          <p:cNvPr id="824" name="keckpairopen1500.jpg" descr="keckpairopen15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9" y="1614041"/>
            <a:ext cx="5239153" cy="3489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keck_spectrum.png" descr="keck_spectr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04" y="1382985"/>
            <a:ext cx="2487656" cy="1975694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3893" y="4882307"/>
            <a:ext cx="169518" cy="19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hangingPunct="0">
              <a:buClrTx/>
            </a:pPr>
            <a:fld id="{86CB4B4D-7CA3-9044-876B-883B54F8677D}" type="slidenum">
              <a:rPr>
                <a:latin typeface="Gill Sans"/>
                <a:cs typeface="Gill Sans"/>
              </a:rPr>
              <a:pPr hangingPunct="0">
                <a:buClrTx/>
              </a:pPr>
              <a:t>19</a:t>
            </a:fld>
            <a:endParaRPr>
              <a:latin typeface="Gill Sans"/>
              <a:cs typeface="Gill Sans"/>
            </a:endParaRPr>
          </a:p>
        </p:txBody>
      </p:sp>
      <p:sp>
        <p:nvSpPr>
          <p:cNvPr id="4" name="Modern observational methods in astronomy and astrophysics:">
            <a:extLst>
              <a:ext uri="{FF2B5EF4-FFF2-40B4-BE49-F238E27FC236}">
                <a16:creationId xmlns:a16="http://schemas.microsoft.com/office/drawing/2014/main" id="{D5E2A5BF-0446-C121-F70D-66AE39DE42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55" y="103898"/>
            <a:ext cx="8612373" cy="282063"/>
          </a:xfrm>
          <a:prstGeom prst="rect">
            <a:avLst/>
          </a:prstGeom>
        </p:spPr>
        <p:txBody>
          <a:bodyPr/>
          <a:lstStyle>
            <a:lvl1pPr algn="l" defTabSz="321468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Modern observational methods in astronomy 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" name="Željko Ivezić (pronounced as Bill)…">
            <a:extLst>
              <a:ext uri="{FF2B5EF4-FFF2-40B4-BE49-F238E27FC236}">
                <a16:creationId xmlns:a16="http://schemas.microsoft.com/office/drawing/2014/main" id="{70DCC59E-1949-545A-2DD3-6153D01C68C5}"/>
              </a:ext>
            </a:extLst>
          </p:cNvPr>
          <p:cNvSpPr txBox="1"/>
          <p:nvPr/>
        </p:nvSpPr>
        <p:spPr>
          <a:xfrm>
            <a:off x="478302" y="955996"/>
            <a:ext cx="8665698" cy="447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5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The Milky Way – our own galaxy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Time domain astronomy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Astronomical Surveys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Big Data and Machine Learning challenges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 Discussion and Questions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000" b="1" dirty="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  <a:p>
            <a:pPr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</p:txBody>
      </p:sp>
      <p:sp>
        <p:nvSpPr>
          <p:cNvPr id="4" name="LSST: the Greatest Movie of All Time">
            <a:extLst>
              <a:ext uri="{FF2B5EF4-FFF2-40B4-BE49-F238E27FC236}">
                <a16:creationId xmlns:a16="http://schemas.microsoft.com/office/drawing/2014/main" id="{C5A1FE86-E915-ECBF-E5C0-A31D6BC60B1C}"/>
              </a:ext>
            </a:extLst>
          </p:cNvPr>
          <p:cNvSpPr txBox="1"/>
          <p:nvPr/>
        </p:nvSpPr>
        <p:spPr>
          <a:xfrm>
            <a:off x="1645920" y="-50146"/>
            <a:ext cx="7421879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/>
              <a:t>     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dirty="0">
                <a:solidFill>
                  <a:schemeClr val="accent5"/>
                </a:solidFill>
                <a:latin typeface="Helvetica" pitchFamily="2" charset="0"/>
                <a:cs typeface="Times New Roman" panose="02020603050405020304" pitchFamily="18" charset="0"/>
              </a:rPr>
              <a:t>Outline</a:t>
            </a:r>
            <a:endParaRPr sz="2400" b="1" dirty="0">
              <a:solidFill>
                <a:schemeClr val="accent5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sz="105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E281CD-4518-51D0-90E3-C1C915F55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03" y="955996"/>
            <a:ext cx="3821196" cy="22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4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Modern observational methods in astronomy and astrophysics:"/>
          <p:cNvSpPr txBox="1">
            <a:spLocks noGrp="1"/>
          </p:cNvSpPr>
          <p:nvPr>
            <p:ph type="title"/>
          </p:nvPr>
        </p:nvSpPr>
        <p:spPr>
          <a:xfrm>
            <a:off x="148855" y="103898"/>
            <a:ext cx="8612373" cy="282063"/>
          </a:xfrm>
          <a:prstGeom prst="rect">
            <a:avLst/>
          </a:prstGeom>
        </p:spPr>
        <p:txBody>
          <a:bodyPr/>
          <a:lstStyle>
            <a:lvl1pPr algn="l" defTabSz="321468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Modern observational methods in astronomy 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829" name="Telescopes above the atmosphere:  high angular resolution (e.g., the Hubble Space Telescope) and other wavelength regions (X-ray, radio, infrared)"/>
          <p:cNvSpPr txBox="1">
            <a:spLocks noGrp="1"/>
          </p:cNvSpPr>
          <p:nvPr>
            <p:ph type="body" sz="half" idx="1"/>
          </p:nvPr>
        </p:nvSpPr>
        <p:spPr>
          <a:xfrm>
            <a:off x="-425302" y="649634"/>
            <a:ext cx="8426302" cy="1452039"/>
          </a:xfrm>
          <a:prstGeom prst="rect">
            <a:avLst/>
          </a:prstGeom>
        </p:spPr>
        <p:txBody>
          <a:bodyPr/>
          <a:lstStyle/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Telescopes above the atmosphere: </a:t>
            </a:r>
            <a:r>
              <a:rPr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high angular resolution (e.g., the Hubble Space Telescope</a:t>
            </a:r>
            <a:r>
              <a:rPr lang="en-US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, soon JWST</a:t>
            </a:r>
            <a:r>
              <a:rPr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) and </a:t>
            </a:r>
            <a:r>
              <a:rPr lang="en-US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probe </a:t>
            </a:r>
            <a:r>
              <a:rPr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other wavelength regions (X-ray, radio, infrared) </a:t>
            </a:r>
          </a:p>
        </p:txBody>
      </p:sp>
      <p:pic>
        <p:nvPicPr>
          <p:cNvPr id="830" name="hstspace.png" descr="hstsp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85" y="2117590"/>
            <a:ext cx="3475882" cy="2526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HSTexample.jpg" descr="HSTex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03" y="1902023"/>
            <a:ext cx="3417487" cy="2591843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The HST in orbit and an example of a galaxy image"/>
          <p:cNvSpPr txBox="1"/>
          <p:nvPr/>
        </p:nvSpPr>
        <p:spPr>
          <a:xfrm>
            <a:off x="1208283" y="4662335"/>
            <a:ext cx="5980659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410765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308074" hangingPunct="0">
              <a:buClrTx/>
            </a:pPr>
            <a:r>
              <a:rPr sz="2100">
                <a:latin typeface="Gill Sans"/>
                <a:cs typeface="Gill Sans"/>
              </a:rPr>
              <a:t>The HST in orbit and an example of a galaxy image</a:t>
            </a:r>
          </a:p>
        </p:txBody>
      </p:sp>
      <p:sp>
        <p:nvSpPr>
          <p:cNvPr id="8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3893" y="4882307"/>
            <a:ext cx="169518" cy="19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hangingPunct="0">
              <a:buClrTx/>
            </a:pPr>
            <a:fld id="{86CB4B4D-7CA3-9044-876B-883B54F8677D}" type="slidenum">
              <a:rPr>
                <a:latin typeface="Gill Sans"/>
                <a:cs typeface="Gill Sans"/>
              </a:rPr>
              <a:pPr hangingPunct="0">
                <a:buClrTx/>
              </a:pPr>
              <a:t>20</a:t>
            </a:fld>
            <a:endParaRPr>
              <a:latin typeface="Gill Sans"/>
              <a:cs typeface="Gill Sans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Large telescopes…"/>
          <p:cNvSpPr txBox="1">
            <a:spLocks noGrp="1"/>
          </p:cNvSpPr>
          <p:nvPr>
            <p:ph type="body" idx="1"/>
          </p:nvPr>
        </p:nvSpPr>
        <p:spPr>
          <a:xfrm>
            <a:off x="-340242" y="850605"/>
            <a:ext cx="6794205" cy="3130380"/>
          </a:xfrm>
          <a:prstGeom prst="rect">
            <a:avLst/>
          </a:prstGeom>
        </p:spPr>
        <p:txBody>
          <a:bodyPr/>
          <a:lstStyle/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Large telescopes</a:t>
            </a:r>
            <a:r>
              <a:rPr lang="en-US"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 on the ground</a:t>
            </a: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Telescopes above the atmosphere</a:t>
            </a:r>
            <a:r>
              <a:rPr lang="en-US"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 (spacecrafts) </a:t>
            </a: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Large sky surveys: 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digital sensor technology (CCD), information technology (data processing and data distribution), many objects observed at the same time </a:t>
            </a:r>
          </a:p>
        </p:txBody>
      </p:sp>
      <p:sp>
        <p:nvSpPr>
          <p:cNvPr id="837" name="An important point: modern sky surveys make                                                   all their data (images and catalogs) publicly available"/>
          <p:cNvSpPr txBox="1"/>
          <p:nvPr/>
        </p:nvSpPr>
        <p:spPr>
          <a:xfrm>
            <a:off x="85061" y="3621234"/>
            <a:ext cx="7075956" cy="1485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 hangingPunct="0">
              <a:buClr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2100" dirty="0">
              <a:solidFill>
                <a:srgbClr val="96D35F"/>
              </a:solidFill>
              <a:latin typeface="Gill Sans"/>
              <a:cs typeface="Gill Sans"/>
              <a:sym typeface="Gill Sans"/>
            </a:endParaRPr>
          </a:p>
          <a:p>
            <a:pPr algn="ctr" defTabSz="308074" hangingPunct="0">
              <a:buClrTx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Modern astronomical surveys detect </a:t>
            </a:r>
            <a:r>
              <a:rPr lang="en-US" sz="2400" dirty="0">
                <a:solidFill>
                  <a:srgbClr val="FFFF00"/>
                </a:solidFill>
                <a:latin typeface="Gill Sans"/>
                <a:cs typeface="Gill Sans"/>
                <a:sym typeface="Gill Sans"/>
              </a:rPr>
              <a:t>billions</a:t>
            </a:r>
            <a:r>
              <a:rPr lang="en-US" sz="240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 of objects: huge statistical power for studying the history and structure of the Universe </a:t>
            </a:r>
            <a:endParaRPr sz="2400" dirty="0">
              <a:solidFill>
                <a:srgbClr val="FFFFFF"/>
              </a:solidFill>
              <a:latin typeface="Gill Sans"/>
              <a:cs typeface="Gill Sans"/>
              <a:sym typeface="Gill Sans"/>
            </a:endParaRPr>
          </a:p>
        </p:txBody>
      </p:sp>
      <p:sp>
        <p:nvSpPr>
          <p:cNvPr id="838" name="Rounded Rectangle"/>
          <p:cNvSpPr/>
          <p:nvPr/>
        </p:nvSpPr>
        <p:spPr>
          <a:xfrm>
            <a:off x="499730" y="2317897"/>
            <a:ext cx="5816009" cy="1584251"/>
          </a:xfrm>
          <a:prstGeom prst="roundRect">
            <a:avLst>
              <a:gd name="adj" fmla="val 14170"/>
            </a:avLst>
          </a:prstGeom>
          <a:ln w="38100">
            <a:solidFill>
              <a:schemeClr val="accent3">
                <a:satOff val="-13807"/>
                <a:lumOff val="19329"/>
              </a:schemeClr>
            </a:solidFill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421928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83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3893" y="4882307"/>
            <a:ext cx="169518" cy="19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hangingPunct="0">
              <a:buClrTx/>
            </a:pPr>
            <a:fld id="{86CB4B4D-7CA3-9044-876B-883B54F8677D}" type="slidenum">
              <a:rPr>
                <a:latin typeface="Gill Sans"/>
                <a:cs typeface="Gill Sans"/>
              </a:rPr>
              <a:pPr hangingPunct="0">
                <a:buClrTx/>
              </a:pPr>
              <a:t>21</a:t>
            </a:fld>
            <a:endParaRPr>
              <a:latin typeface="Gill Sans"/>
              <a:cs typeface="Gill Sans"/>
            </a:endParaRPr>
          </a:p>
        </p:txBody>
      </p:sp>
      <p:pic>
        <p:nvPicPr>
          <p:cNvPr id="840" name="SDSStelescope_sideview.jpg" descr="SDSStelescope_sidevie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11" y="532634"/>
            <a:ext cx="1768025" cy="2210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SDSScamera.jpg" descr="SDSScamer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181" y="3108150"/>
            <a:ext cx="1536555" cy="1611877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SDSS"/>
          <p:cNvSpPr txBox="1"/>
          <p:nvPr/>
        </p:nvSpPr>
        <p:spPr>
          <a:xfrm>
            <a:off x="7747290" y="2742665"/>
            <a:ext cx="730969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pPr defTabSz="342900" hangingPunct="0">
              <a:buClrTx/>
            </a:pPr>
            <a:r>
              <a:rPr sz="1875" dirty="0">
                <a:solidFill>
                  <a:srgbClr val="008C91">
                    <a:satOff val="-13807"/>
                    <a:lumOff val="19329"/>
                  </a:srgbClr>
                </a:solidFill>
                <a:latin typeface="Helvetica"/>
                <a:sym typeface="Helvetica"/>
              </a:rPr>
              <a:t>SDSS</a:t>
            </a:r>
          </a:p>
        </p:txBody>
      </p:sp>
      <p:sp>
        <p:nvSpPr>
          <p:cNvPr id="4" name="Modern observational methods in astronomy and astrophysics:">
            <a:extLst>
              <a:ext uri="{FF2B5EF4-FFF2-40B4-BE49-F238E27FC236}">
                <a16:creationId xmlns:a16="http://schemas.microsoft.com/office/drawing/2014/main" id="{888FE02E-D39F-D642-4419-1D2CE551E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55" y="103898"/>
            <a:ext cx="8612373" cy="282063"/>
          </a:xfrm>
          <a:prstGeom prst="rect">
            <a:avLst/>
          </a:prstGeom>
        </p:spPr>
        <p:txBody>
          <a:bodyPr/>
          <a:lstStyle>
            <a:lvl1pPr algn="l" defTabSz="321468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Modern observational methods in astronomy 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Astronomy “from your armchair”"/>
          <p:cNvSpPr txBox="1">
            <a:spLocks noGrp="1"/>
          </p:cNvSpPr>
          <p:nvPr>
            <p:ph type="title"/>
          </p:nvPr>
        </p:nvSpPr>
        <p:spPr>
          <a:xfrm>
            <a:off x="-1148316" y="0"/>
            <a:ext cx="8479590" cy="38844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Astronomy “from your armchair” </a:t>
            </a:r>
          </a:p>
        </p:txBody>
      </p:sp>
      <p:pic>
        <p:nvPicPr>
          <p:cNvPr id="868" name="T1.png" descr="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84" y="568437"/>
            <a:ext cx="5518548" cy="459515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3893" y="4882306"/>
            <a:ext cx="169517" cy="192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EBD9F20-2709-AF41-9851-7B3612B52708}"/>
              </a:ext>
            </a:extLst>
          </p:cNvPr>
          <p:cNvSpPr/>
          <p:nvPr/>
        </p:nvSpPr>
        <p:spPr>
          <a:xfrm>
            <a:off x="2771775" y="3148624"/>
            <a:ext cx="1425179" cy="367873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19100" hangingPunct="0">
              <a:buClrTx/>
            </a:pPr>
            <a:endParaRPr lang="en-US"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cartoon_astronomers.pdf" descr="cartoon_astronomer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64" y="-1439917"/>
            <a:ext cx="5986579" cy="7795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Oval"/>
          <p:cNvSpPr/>
          <p:nvPr/>
        </p:nvSpPr>
        <p:spPr>
          <a:xfrm>
            <a:off x="4424660" y="1279178"/>
            <a:ext cx="1292573" cy="763489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600075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1131" name="The era of surveys..."/>
          <p:cNvSpPr txBox="1"/>
          <p:nvPr/>
        </p:nvSpPr>
        <p:spPr>
          <a:xfrm>
            <a:off x="249383" y="4020159"/>
            <a:ext cx="4546186" cy="354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584200">
              <a:defRPr sz="2600" b="1">
                <a:solidFill>
                  <a:srgbClr val="0433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950" dirty="0"/>
              <a:t>The era of surveys...</a:t>
            </a:r>
          </a:p>
        </p:txBody>
      </p:sp>
      <p:sp>
        <p:nvSpPr>
          <p:cNvPr id="1132" name="“Ask Not What Data You Need To Do Your Science,…"/>
          <p:cNvSpPr txBox="1"/>
          <p:nvPr/>
        </p:nvSpPr>
        <p:spPr>
          <a:xfrm>
            <a:off x="2446221" y="166299"/>
            <a:ext cx="502541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 defTabSz="438150">
              <a:defRPr>
                <a:solidFill>
                  <a:srgbClr val="FF26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1050"/>
              <a:t>  </a:t>
            </a:r>
            <a:r>
              <a:rPr sz="1350"/>
              <a:t>“Ask Not What Data You Need To Do Your Science, </a:t>
            </a:r>
          </a:p>
          <a:p>
            <a:pPr algn="ctr" defTabSz="438150">
              <a:defRPr sz="1800">
                <a:solidFill>
                  <a:srgbClr val="FF26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1350"/>
              <a:t>Ask What Science You Can Do With Your Data.” </a:t>
            </a:r>
          </a:p>
        </p:txBody>
      </p:sp>
      <p:sp>
        <p:nvSpPr>
          <p:cNvPr id="1133" name="Standard: “What data do I have to collect to (dis)prove a hypothesis”?…"/>
          <p:cNvSpPr txBox="1"/>
          <p:nvPr/>
        </p:nvSpPr>
        <p:spPr>
          <a:xfrm>
            <a:off x="1233055" y="4291847"/>
            <a:ext cx="6513069" cy="48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857250" lvl="2" indent="-171450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800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350" dirty="0"/>
              <a:t>Standard: “What data do I have to collect to (dis)prove a hypothesis”?</a:t>
            </a:r>
          </a:p>
          <a:p>
            <a:pPr marL="857250" lvl="2" indent="-171450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800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350" dirty="0"/>
              <a:t>Data-driven: “What theories can I test given the data I already have?”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28E58-DF35-5F37-9B16-EC9B569CC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a.png" descr="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4" y="1046631"/>
            <a:ext cx="6850930" cy="2359152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Rubin Obs. will not have the largest mirror but will have by far the largest product of the mirror area and the field-of-view size (etendue or throughput)"/>
          <p:cNvSpPr txBox="1"/>
          <p:nvPr/>
        </p:nvSpPr>
        <p:spPr>
          <a:xfrm>
            <a:off x="900545" y="3408218"/>
            <a:ext cx="7800109" cy="11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4064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2100" dirty="0">
                <a:solidFill>
                  <a:schemeClr val="tx1"/>
                </a:solidFill>
              </a:rPr>
              <a:t>Rubin Obs. will not have the largest mirror but will have by far the largest product of the mirror area and the field-of-view size (etendue or throughput</a:t>
            </a:r>
            <a:r>
              <a:rPr lang="en-US" sz="2100" dirty="0">
                <a:solidFill>
                  <a:schemeClr val="tx1"/>
                </a:solidFill>
              </a:rPr>
              <a:t>)</a:t>
            </a:r>
            <a:r>
              <a:rPr sz="2100" dirty="0"/>
              <a:t>)</a:t>
            </a:r>
          </a:p>
        </p:txBody>
      </p:sp>
      <p:sp>
        <p:nvSpPr>
          <p:cNvPr id="4" name="Google Shape;225;p39">
            <a:extLst>
              <a:ext uri="{FF2B5EF4-FFF2-40B4-BE49-F238E27FC236}">
                <a16:creationId xmlns:a16="http://schemas.microsoft.com/office/drawing/2014/main" id="{3ABECA67-9C98-C6ED-4AD6-F84690EA6638}"/>
              </a:ext>
            </a:extLst>
          </p:cNvPr>
          <p:cNvSpPr txBox="1"/>
          <p:nvPr/>
        </p:nvSpPr>
        <p:spPr>
          <a:xfrm>
            <a:off x="1385453" y="3038908"/>
            <a:ext cx="6858001" cy="3693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1500" b="1" dirty="0">
                <a:latin typeface="Source Sans Pro"/>
                <a:ea typeface="Source Sans Pro"/>
                <a:cs typeface="Source Sans Pro"/>
                <a:sym typeface="Source Sans Pro"/>
              </a:rPr>
              <a:t>                        ELT: ~40m                         TMT: ~30m            GMT: ~25m        Rubin: 8.4m </a:t>
            </a:r>
            <a:endParaRPr sz="15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Outline">
            <a:extLst>
              <a:ext uri="{FF2B5EF4-FFF2-40B4-BE49-F238E27FC236}">
                <a16:creationId xmlns:a16="http://schemas.microsoft.com/office/drawing/2014/main" id="{D233C676-842E-4E49-982D-991AA4D38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3284" y="-33145"/>
            <a:ext cx="9249718" cy="999520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62000">
              <a:defRPr sz="3600"/>
            </a:pPr>
            <a:r>
              <a:rPr lang="en-US" sz="24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Modern observational facilities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0F79E-7E9F-5077-623C-BFE0EA5B36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  <p:pic>
        <p:nvPicPr>
          <p:cNvPr id="3" name="gaia.jpg" descr="gaia.jpg">
            <a:extLst>
              <a:ext uri="{FF2B5EF4-FFF2-40B4-BE49-F238E27FC236}">
                <a16:creationId xmlns:a16="http://schemas.microsoft.com/office/drawing/2014/main" id="{6D9C8F42-C2EC-1B89-FAB2-0A942A9B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89" y="1151030"/>
            <a:ext cx="338600" cy="20316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40E45-6D11-49F2-8DA5-551CB3C1D157}"/>
              </a:ext>
            </a:extLst>
          </p:cNvPr>
          <p:cNvSpPr txBox="1"/>
          <p:nvPr/>
        </p:nvSpPr>
        <p:spPr>
          <a:xfrm>
            <a:off x="2138289" y="1151030"/>
            <a:ext cx="633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Gaia</a:t>
            </a:r>
          </a:p>
        </p:txBody>
      </p:sp>
    </p:spTree>
    <p:extLst>
      <p:ext uri="{BB962C8B-B14F-4D97-AF65-F5344CB8AC3E}">
        <p14:creationId xmlns:p14="http://schemas.microsoft.com/office/powerpoint/2010/main" val="3125461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469" y="0"/>
            <a:ext cx="6852348" cy="46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6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28338"/>
            <a:ext cx="1562100" cy="600312"/>
          </a:xfrm>
          <a:prstGeom prst="rect">
            <a:avLst/>
          </a:prstGeom>
          <a:ln w="12700"/>
        </p:spPr>
      </p:pic>
      <p:sp>
        <p:nvSpPr>
          <p:cNvPr id="1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6862" y="6431120"/>
            <a:ext cx="204738" cy="215901"/>
          </a:xfrm>
          <a:prstGeom prst="rect">
            <a:avLst/>
          </a:prstGeom>
          <a:ln w="12700">
            <a:round/>
          </a:ln>
        </p:spPr>
        <p:txBody>
          <a:bodyPr wrap="none" lIns="38100" tIns="38100" rIns="38100" bIns="381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FFFFFF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fld id="{86CB4B4D-7CA3-9044-876B-883B54F8677D}" type="slidenum">
              <a:rPr lang="en-US" smtClean="0"/>
              <a:pPr/>
              <a:t>26</a:t>
            </a:fld>
            <a:endParaRPr/>
          </a:p>
        </p:txBody>
      </p:sp>
      <p:pic>
        <p:nvPicPr>
          <p:cNvPr id="1144" name="LSST-L1.png" descr="LSST-L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8339"/>
            <a:ext cx="6960795" cy="471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D0B0A2-9637-CB4F-9834-04DEFF801568}"/>
              </a:ext>
            </a:extLst>
          </p:cNvPr>
          <p:cNvSpPr/>
          <p:nvPr/>
        </p:nvSpPr>
        <p:spPr>
          <a:xfrm>
            <a:off x="1466660" y="4472413"/>
            <a:ext cx="2399169" cy="267736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19100" hangingPunct="0">
              <a:buClrTx/>
            </a:pPr>
            <a:endParaRPr lang="en-US"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2;p29">
            <a:extLst>
              <a:ext uri="{FF2B5EF4-FFF2-40B4-BE49-F238E27FC236}">
                <a16:creationId xmlns:a16="http://schemas.microsoft.com/office/drawing/2014/main" id="{D3E0D2CE-8042-7A46-B1F0-5103D555F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134" y="167164"/>
            <a:ext cx="5108065" cy="48091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57150" algn="bl" rotWithShape="0">
              <a:srgbClr val="000000">
                <a:alpha val="12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53C5D8-D3D8-35AE-849C-9FFA4C94AC27}"/>
              </a:ext>
            </a:extLst>
          </p:cNvPr>
          <p:cNvSpPr txBox="1"/>
          <p:nvPr/>
        </p:nvSpPr>
        <p:spPr>
          <a:xfrm>
            <a:off x="8666480" y="4775200"/>
            <a:ext cx="495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5" name="Telescope Mount Assembly before going from Spain to Chile">
            <a:extLst>
              <a:ext uri="{FF2B5EF4-FFF2-40B4-BE49-F238E27FC236}">
                <a16:creationId xmlns:a16="http://schemas.microsoft.com/office/drawing/2014/main" id="{1844B9BA-F457-6B39-1D63-89EA648A4DFE}"/>
              </a:ext>
            </a:extLst>
          </p:cNvPr>
          <p:cNvSpPr txBox="1"/>
          <p:nvPr/>
        </p:nvSpPr>
        <p:spPr>
          <a:xfrm>
            <a:off x="1" y="1908395"/>
            <a:ext cx="2143124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584200">
              <a:defRPr sz="22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sz="2400" b="0" dirty="0">
                <a:solidFill>
                  <a:schemeClr val="tx1"/>
                </a:solidFill>
              </a:rPr>
              <a:t>It works!</a:t>
            </a:r>
          </a:p>
          <a:p>
            <a:r>
              <a:rPr lang="en-US" sz="1650" b="0" dirty="0">
                <a:solidFill>
                  <a:schemeClr val="tx1"/>
                </a:solidFill>
              </a:rPr>
              <a:t> </a:t>
            </a:r>
          </a:p>
          <a:p>
            <a:endParaRPr lang="en-US" sz="1650" b="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130A2-6F45-89A4-FC68-FFBFA7850B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/>
              <a:t>| </a:t>
            </a:r>
            <a:fld id="{00000000-1234-1234-1234-123412341234}" type="slidenum">
              <a:rPr lang="en" smtClean="0"/>
              <a:pPr/>
              <a:t>27</a:t>
            </a:fld>
            <a:endParaRPr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25ED2DCC-C53D-2A6E-DEB9-864DB63F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208" y="1423424"/>
            <a:ext cx="1664627" cy="19240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A82B3-08F0-C510-6526-D06219767D5C}"/>
              </a:ext>
            </a:extLst>
          </p:cNvPr>
          <p:cNvSpPr txBox="1"/>
          <p:nvPr/>
        </p:nvSpPr>
        <p:spPr>
          <a:xfrm>
            <a:off x="7568697" y="3585172"/>
            <a:ext cx="1397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Vera C. Rubin</a:t>
            </a:r>
          </a:p>
          <a:p>
            <a:r>
              <a:rPr lang="en-US" dirty="0"/>
              <a:t>  (1928-2016)</a:t>
            </a:r>
          </a:p>
        </p:txBody>
      </p:sp>
    </p:spTree>
    <p:extLst>
      <p:ext uri="{BB962C8B-B14F-4D97-AF65-F5344CB8AC3E}">
        <p14:creationId xmlns:p14="http://schemas.microsoft.com/office/powerpoint/2010/main" val="77403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>
            <a:spLocks noGrp="1"/>
          </p:cNvSpPr>
          <p:nvPr>
            <p:ph type="title"/>
          </p:nvPr>
        </p:nvSpPr>
        <p:spPr>
          <a:xfrm>
            <a:off x="180754" y="85061"/>
            <a:ext cx="8963246" cy="7957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Helvetica" pitchFamily="2" charset="0"/>
              </a:rPr>
              <a:t>Stellar astrometry &amp; photometry from Gaia and LSST 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4A35A-96CC-4B1C-4245-061202B5D336}"/>
              </a:ext>
            </a:extLst>
          </p:cNvPr>
          <p:cNvSpPr txBox="1"/>
          <p:nvPr/>
        </p:nvSpPr>
        <p:spPr>
          <a:xfrm>
            <a:off x="3108960" y="983400"/>
            <a:ext cx="58928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8921" indent="-541421" defTabSz="830862">
              <a:spcBef>
                <a:spcPts val="3400"/>
              </a:spcBef>
              <a:defRPr sz="3600"/>
            </a:pPr>
            <a:r>
              <a:rPr lang="en-US" sz="1800" b="1" dirty="0">
                <a:solidFill>
                  <a:schemeClr val="tx1"/>
                </a:solidFill>
                <a:latin typeface="Helvetica" pitchFamily="2" charset="0"/>
              </a:rPr>
              <a:t>Photometric accuracy: </a:t>
            </a: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random errors 0.005 mag, calibration to 0.01 mag; </a:t>
            </a:r>
            <a:r>
              <a:rPr lang="en-US" sz="1800" dirty="0">
                <a:solidFill>
                  <a:schemeClr val="accent5"/>
                </a:solidFill>
                <a:latin typeface="Helvetica" pitchFamily="2" charset="0"/>
              </a:rPr>
              <a:t>for light curves, LSST “takes over from Gaia” around r ~ 17</a:t>
            </a:r>
          </a:p>
          <a:p>
            <a:pPr marL="858921" indent="-541421" defTabSz="830862">
              <a:spcBef>
                <a:spcPts val="3400"/>
              </a:spcBef>
              <a:defRPr sz="3600"/>
            </a:pPr>
            <a:r>
              <a:rPr lang="en-US" sz="1800" b="1" dirty="0">
                <a:solidFill>
                  <a:schemeClr val="tx1"/>
                </a:solidFill>
                <a:latin typeface="Helvetica" pitchFamily="2" charset="0"/>
              </a:rPr>
              <a:t>Time-resolved measurements: </a:t>
            </a: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photometric variability, and parallax and proper motions from astrometric measurements</a:t>
            </a:r>
          </a:p>
          <a:p>
            <a:pPr marL="858921" indent="-541421" defTabSz="830862">
              <a:spcBef>
                <a:spcPts val="3400"/>
              </a:spcBef>
              <a:defRPr sz="3600"/>
            </a:pPr>
            <a:r>
              <a:rPr lang="en-US" sz="1800" b="1" dirty="0">
                <a:solidFill>
                  <a:schemeClr val="tx1"/>
                </a:solidFill>
                <a:latin typeface="Helvetica" pitchFamily="2" charset="0"/>
              </a:rPr>
              <a:t>Gaia vs. LSST: 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complementarity of the two surveys: photometric, proper motion and trigonometric parallax errors are similar around r=20</a:t>
            </a:r>
          </a:p>
          <a:p>
            <a:pPr marL="858921" indent="-541421" defTabSz="830862">
              <a:spcBef>
                <a:spcPts val="3400"/>
              </a:spcBef>
              <a:defRPr sz="3600"/>
            </a:pP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GaiaLSSTerrors.png" descr="GaiaLSSTerrors.png">
            <a:extLst>
              <a:ext uri="{FF2B5EF4-FFF2-40B4-BE49-F238E27FC236}">
                <a16:creationId xmlns:a16="http://schemas.microsoft.com/office/drawing/2014/main" id="{833E3139-E15E-891E-47F7-7FE02198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6" y="880850"/>
            <a:ext cx="2861734" cy="38239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D1A8B-A607-E67F-204E-2D3FB73879D8}"/>
              </a:ext>
            </a:extLst>
          </p:cNvPr>
          <p:cNvSpPr txBox="1"/>
          <p:nvPr/>
        </p:nvSpPr>
        <p:spPr>
          <a:xfrm>
            <a:off x="2560320" y="4470400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Ivezić</a:t>
            </a:r>
            <a:r>
              <a:rPr lang="en-US" sz="1200" dirty="0"/>
              <a:t>, Beers, </a:t>
            </a:r>
            <a:r>
              <a:rPr lang="en-US" sz="1200" dirty="0" err="1"/>
              <a:t>Jurić</a:t>
            </a:r>
            <a:r>
              <a:rPr lang="en-US" sz="1200" dirty="0"/>
              <a:t> 2012, ARA&amp;A, 50, 251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8B3C8-2E07-686D-7751-34277586CF8F}"/>
              </a:ext>
            </a:extLst>
          </p:cNvPr>
          <p:cNvSpPr txBox="1"/>
          <p:nvPr/>
        </p:nvSpPr>
        <p:spPr>
          <a:xfrm>
            <a:off x="8727440" y="4876774"/>
            <a:ext cx="55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0E423-3E6B-0230-534B-77236122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43831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Data analysis challenges in the era of Big Data"/>
          <p:cNvSpPr txBox="1">
            <a:spLocks noGrp="1"/>
          </p:cNvSpPr>
          <p:nvPr>
            <p:ph type="title"/>
          </p:nvPr>
        </p:nvSpPr>
        <p:spPr>
          <a:xfrm>
            <a:off x="1" y="244549"/>
            <a:ext cx="8623004" cy="8506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r>
              <a:rPr dirty="0"/>
              <a:t>Data analysis challenges in the era of Big Data</a:t>
            </a:r>
          </a:p>
        </p:txBody>
      </p:sp>
      <p:sp>
        <p:nvSpPr>
          <p:cNvPr id="683" name="1) Large data volume (petabytes)…"/>
          <p:cNvSpPr txBox="1"/>
          <p:nvPr/>
        </p:nvSpPr>
        <p:spPr>
          <a:xfrm>
            <a:off x="287079" y="713862"/>
            <a:ext cx="7494847" cy="367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1) Large data volume (petabytes)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2) Large numbers of objects (billions)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3) Highly multi-dimensional spaces (thousands)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4) Unknown statistical distributions 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5) Time-series data (irregular sampling)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6) Heteroscedastic errors, truncated, censored and missing data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7) Unreliable quantities (e.g. unknown systematics and random errors)</a:t>
            </a:r>
          </a:p>
        </p:txBody>
      </p:sp>
      <p:sp>
        <p:nvSpPr>
          <p:cNvPr id="684" name="The bottleneck is not any more data availability       but instead our ability to extract useful and       reliable information from data."/>
          <p:cNvSpPr txBox="1"/>
          <p:nvPr/>
        </p:nvSpPr>
        <p:spPr>
          <a:xfrm>
            <a:off x="2851785" y="4213225"/>
            <a:ext cx="5391151" cy="81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defTabSz="914400">
              <a:buClr>
                <a:srgbClr val="000000"/>
              </a:buClr>
              <a:defRPr sz="22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C41"/>
                  </a:solidFill>
                </a:uFill>
              </a:defRPr>
            </a:lvl1pPr>
          </a:lstStyle>
          <a:p>
            <a:pPr defTabSz="685800" hangingPunct="0"/>
            <a:r>
              <a:rPr sz="1650">
                <a:latin typeface="Helvetica"/>
                <a:sym typeface="Helvetica"/>
              </a:rPr>
              <a:t>The bottleneck is not any more data availability       but instead our ability to extract useful and       reliable information from data. </a:t>
            </a:r>
          </a:p>
        </p:txBody>
      </p:sp>
      <p:sp>
        <p:nvSpPr>
          <p:cNvPr id="685" name="Rounded Rectangle"/>
          <p:cNvSpPr/>
          <p:nvPr/>
        </p:nvSpPr>
        <p:spPr>
          <a:xfrm>
            <a:off x="2691631" y="4185965"/>
            <a:ext cx="5273329" cy="940346"/>
          </a:xfrm>
          <a:prstGeom prst="roundRect">
            <a:avLst>
              <a:gd name="adj" fmla="val 15018"/>
            </a:avLst>
          </a:prstGeom>
          <a:ln w="12700">
            <a:solidFill>
              <a:srgbClr val="F5EC00"/>
            </a:solidFill>
            <a:miter lim="400000"/>
          </a:ln>
        </p:spPr>
        <p:txBody>
          <a:bodyPr lIns="28575" tIns="28575" rIns="28575" bIns="28575"/>
          <a:lstStyle/>
          <a:p>
            <a:pPr defTabSz="685800" hangingPunct="0">
              <a:defRPr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900" b="1"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uFill>
                <a:solidFill>
                  <a:srgbClr val="000000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MWmarioDM.jpg" descr="MWmarioD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47" y="924596"/>
            <a:ext cx="5053305" cy="377948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LSST: the Greatest Movie of All Time">
            <a:extLst>
              <a:ext uri="{FF2B5EF4-FFF2-40B4-BE49-F238E27FC236}">
                <a16:creationId xmlns:a16="http://schemas.microsoft.com/office/drawing/2014/main" id="{B78CD282-3DA2-CCD1-5399-EF30A2C5A227}"/>
              </a:ext>
            </a:extLst>
          </p:cNvPr>
          <p:cNvSpPr txBox="1"/>
          <p:nvPr/>
        </p:nvSpPr>
        <p:spPr>
          <a:xfrm>
            <a:off x="520506" y="-50146"/>
            <a:ext cx="8547294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/>
              <a:t>     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Milky Way – our own galaxy</a:t>
            </a:r>
            <a:endParaRPr sz="2400" b="1" dirty="0">
              <a:solidFill>
                <a:schemeClr val="accent5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sz="1050" dirty="0"/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o Correlation coefficients (many dimensions, missing data)…"/>
          <p:cNvSpPr txBox="1"/>
          <p:nvPr/>
        </p:nvSpPr>
        <p:spPr>
          <a:xfrm>
            <a:off x="180753" y="451103"/>
            <a:ext cx="7861842" cy="457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Correlation coefficients (many dimensions, missing data)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The bootstrap and the jackknife methods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Maximum Likelihood Method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The goodness of fit and model selection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Bayesian statistics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Markov Chain Monte Carlo methods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Regression (“fitting”, LSQ, outliers, regularization)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Density estimation (“multi-dimensional histograms”)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Clustering (kernel, parametric) 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Classification (supervised and unsupervised, active learning)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Dimensionality Reduction (PCA, ICA, LLE and friends)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Time-series analysis (periodogram, stochastic processes)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2100" dirty="0"/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2100" dirty="0"/>
          </a:p>
        </p:txBody>
      </p:sp>
      <p:sp>
        <p:nvSpPr>
          <p:cNvPr id="688" name="Some tools and methods…"/>
          <p:cNvSpPr txBox="1"/>
          <p:nvPr/>
        </p:nvSpPr>
        <p:spPr>
          <a:xfrm>
            <a:off x="-212650" y="106217"/>
            <a:ext cx="9101469" cy="352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marL="381000" indent="-381000" defTabSz="584200">
              <a:spcBef>
                <a:spcPts val="2400"/>
              </a:spcBef>
              <a:buSzPct val="171000"/>
              <a:buChar char="•"/>
              <a:defRPr sz="3200" b="1">
                <a:solidFill>
                  <a:srgbClr val="00FD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sz="2400" dirty="0"/>
              <a:t>Some tools and methods</a:t>
            </a:r>
            <a:r>
              <a:rPr lang="en-US" sz="2400" dirty="0"/>
              <a:t> you will learn at the VOSS23</a:t>
            </a:r>
            <a:r>
              <a:rPr sz="2400" dirty="0"/>
              <a:t>…</a:t>
            </a:r>
          </a:p>
        </p:txBody>
      </p:sp>
      <p:sp>
        <p:nvSpPr>
          <p:cNvPr id="689" name="These topics are not typically taught to astronomers in graduate school. Mario Jurić: “Astrostatistics and astroinformatics are the new calculus!”"/>
          <p:cNvSpPr txBox="1"/>
          <p:nvPr/>
        </p:nvSpPr>
        <p:spPr>
          <a:xfrm>
            <a:off x="1384934" y="4440605"/>
            <a:ext cx="6374132" cy="48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/>
          <a:p>
            <a:pPr defTabSz="685800">
              <a:defRPr sz="1900" b="1">
                <a:solidFill>
                  <a:srgbClr val="FFFC41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C41"/>
                  </a:solidFill>
                </a:uFill>
              </a:defRPr>
            </a:pPr>
            <a:r>
              <a:rPr sz="1425"/>
              <a:t>These topics are not typically taught to astronomers in graduate school. </a:t>
            </a:r>
            <a:r>
              <a:rPr sz="1350">
                <a:solidFill>
                  <a:srgbClr val="DCDEE0"/>
                </a:solidFill>
              </a:rPr>
              <a:t>Mario Jurić: “Astrostatistics and astroinformatics are the new calculus!”</a:t>
            </a:r>
          </a:p>
        </p:txBody>
      </p:sp>
      <p:sp>
        <p:nvSpPr>
          <p:cNvPr id="690" name="Rounded Rectangle"/>
          <p:cNvSpPr/>
          <p:nvPr/>
        </p:nvSpPr>
        <p:spPr>
          <a:xfrm>
            <a:off x="1238034" y="4413717"/>
            <a:ext cx="6667932" cy="623566"/>
          </a:xfrm>
          <a:prstGeom prst="roundRect">
            <a:avLst>
              <a:gd name="adj" fmla="val 22647"/>
            </a:avLst>
          </a:prstGeom>
          <a:ln w="12700">
            <a:solidFill>
              <a:srgbClr val="F5EC00"/>
            </a:solidFill>
            <a:miter lim="400000"/>
          </a:ln>
        </p:spPr>
        <p:txBody>
          <a:bodyPr lIns="28575" tIns="28575" rIns="28575" bIns="28575"/>
          <a:lstStyle/>
          <a:p>
            <a:pPr defTabSz="685800">
              <a:defRPr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05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tatistical analysis of a massive LSST dataset"/>
          <p:cNvSpPr txBox="1">
            <a:spLocks noGrp="1"/>
          </p:cNvSpPr>
          <p:nvPr>
            <p:ph type="title"/>
          </p:nvPr>
        </p:nvSpPr>
        <p:spPr>
          <a:xfrm>
            <a:off x="135803" y="151892"/>
            <a:ext cx="9103890" cy="491045"/>
          </a:xfrm>
          <a:prstGeom prst="rect">
            <a:avLst/>
          </a:prstGeom>
        </p:spPr>
        <p:txBody>
          <a:bodyPr spcFirstLastPara="1" wrap="square" lIns="26789" tIns="26789" rIns="26789" bIns="26789" anchor="ctr" anchorCtr="0">
            <a:noAutofit/>
          </a:bodyPr>
          <a:lstStyle>
            <a:lvl1pPr algn="l" defTabSz="457200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solidFill>
                  <a:schemeClr val="accent3">
                    <a:satOff val="-13807"/>
                    <a:lumOff val="1932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>
                <a:solidFill>
                  <a:schemeClr val="accent5"/>
                </a:solidFill>
              </a:rPr>
              <a:t>Statistical analysis of a massive dataset</a:t>
            </a:r>
            <a:r>
              <a:rPr lang="en-US" sz="2800" dirty="0">
                <a:solidFill>
                  <a:schemeClr val="accent5"/>
                </a:solidFill>
              </a:rPr>
              <a:t>: LSST example</a:t>
            </a:r>
            <a:r>
              <a:rPr sz="2800" dirty="0">
                <a:solidFill>
                  <a:schemeClr val="accent5"/>
                </a:solidFill>
              </a:rPr>
              <a:t>  </a:t>
            </a:r>
          </a:p>
        </p:txBody>
      </p:sp>
      <p:sp>
        <p:nvSpPr>
          <p:cNvPr id="1290" name="A large (100 PB) database and sophisticated analysis tools:  for each of 40 billion objects there will be about 1000 measurements (each with a few dozen measured parameters)"/>
          <p:cNvSpPr txBox="1">
            <a:spLocks noGrp="1"/>
          </p:cNvSpPr>
          <p:nvPr>
            <p:ph type="body" sz="half" idx="1"/>
          </p:nvPr>
        </p:nvSpPr>
        <p:spPr>
          <a:xfrm>
            <a:off x="-280657" y="642939"/>
            <a:ext cx="8154409" cy="1841748"/>
          </a:xfrm>
          <a:prstGeom prst="rect">
            <a:avLst/>
          </a:prstGeom>
        </p:spPr>
        <p:txBody>
          <a:bodyPr spcFirstLastPara="1" wrap="square" lIns="26789" tIns="26789" rIns="26789" bIns="26789" anchor="t" anchorCtr="0">
            <a:noAutofit/>
          </a:bodyPr>
          <a:lstStyle>
            <a:lvl1pPr marL="752928" indent="-435428" defTabSz="584200">
              <a:spcBef>
                <a:spcPts val="2400"/>
              </a:spcBef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400"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A large (100 PB) database and sophisticated analysis tools:  for each of 40 billion objects there will be about 1000 measurements (each with a few dozen measured parameters)</a:t>
            </a:r>
            <a:r>
              <a:rPr lang="en-US" sz="2100" dirty="0"/>
              <a:t> </a:t>
            </a:r>
            <a:endParaRPr sz="2100" dirty="0"/>
          </a:p>
        </p:txBody>
      </p:sp>
      <p:pic>
        <p:nvPicPr>
          <p:cNvPr id="1291" name="datamining1.png" descr="dataminin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3" y="2305236"/>
            <a:ext cx="2657924" cy="2436431"/>
          </a:xfrm>
          <a:prstGeom prst="rect">
            <a:avLst/>
          </a:prstGeom>
          <a:ln w="12700">
            <a:miter lim="400000"/>
          </a:ln>
        </p:spPr>
      </p:pic>
      <p:sp>
        <p:nvSpPr>
          <p:cNvPr id="1292" name="10,000-D space with 40 billion points…"/>
          <p:cNvSpPr txBox="1"/>
          <p:nvPr/>
        </p:nvSpPr>
        <p:spPr>
          <a:xfrm>
            <a:off x="3754933" y="1994154"/>
            <a:ext cx="4292948" cy="282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/>
          <a:p>
            <a:pPr marL="285750" indent="-285750" defTabSz="438150">
              <a:spcBef>
                <a:spcPts val="18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10,000-D space with 40 billion points</a:t>
            </a:r>
          </a:p>
          <a:p>
            <a:pPr marL="285750" indent="-285750" defTabSz="438150">
              <a:spcBef>
                <a:spcPts val="18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Characterization of known objects</a:t>
            </a:r>
          </a:p>
          <a:p>
            <a:pPr marL="285750" indent="-285750" defTabSz="438150">
              <a:spcBef>
                <a:spcPts val="18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Classification of new populations</a:t>
            </a:r>
          </a:p>
          <a:p>
            <a:pPr marL="285750" indent="-285750" defTabSz="438150">
              <a:spcBef>
                <a:spcPts val="18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Discoveries of unusual objects</a:t>
            </a:r>
          </a:p>
        </p:txBody>
      </p:sp>
      <p:sp>
        <p:nvSpPr>
          <p:cNvPr id="1293" name="Data mining and knowledge discovery"/>
          <p:cNvSpPr txBox="1"/>
          <p:nvPr/>
        </p:nvSpPr>
        <p:spPr>
          <a:xfrm>
            <a:off x="3295461" y="2066906"/>
            <a:ext cx="5296279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584200">
              <a:defRPr sz="2800" b="1">
                <a:solidFill>
                  <a:schemeClr val="accent3">
                    <a:satOff val="-13807"/>
                    <a:lumOff val="19329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100" dirty="0">
                <a:solidFill>
                  <a:schemeClr val="tx1"/>
                </a:solidFill>
              </a:rPr>
              <a:t>Data mining and knowledge discovery</a:t>
            </a:r>
          </a:p>
        </p:txBody>
      </p:sp>
      <p:sp>
        <p:nvSpPr>
          <p:cNvPr id="1294" name="Clustering, classification, outliers"/>
          <p:cNvSpPr txBox="1"/>
          <p:nvPr/>
        </p:nvSpPr>
        <p:spPr>
          <a:xfrm>
            <a:off x="3892079" y="4359187"/>
            <a:ext cx="4028554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00C7FC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100" dirty="0">
                <a:solidFill>
                  <a:schemeClr val="accent5"/>
                </a:solidFill>
              </a:rPr>
              <a:t>Clustering, classification, outliers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F290F0-E451-CA2E-27A6-DF5E1F625031}"/>
              </a:ext>
            </a:extLst>
          </p:cNvPr>
          <p:cNvSpPr/>
          <p:nvPr/>
        </p:nvSpPr>
        <p:spPr>
          <a:xfrm>
            <a:off x="3974471" y="2444173"/>
            <a:ext cx="3946161" cy="4529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ext"/>
          <p:cNvSpPr txBox="1"/>
          <p:nvPr/>
        </p:nvSpPr>
        <p:spPr>
          <a:xfrm>
            <a:off x="1839515" y="296919"/>
            <a:ext cx="2424411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defTabSz="584200">
              <a:defRPr sz="2800">
                <a:solidFill>
                  <a:srgbClr val="4F7A28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</a:pPr>
            <a:r>
              <a:rPr sz="2100">
                <a:latin typeface="Gill Sans"/>
                <a:cs typeface="Gill Sans"/>
              </a:rPr>
              <a:t> </a:t>
            </a:r>
          </a:p>
        </p:txBody>
      </p:sp>
      <p:sp>
        <p:nvSpPr>
          <p:cNvPr id="741" name="Clustering, classification, outliers…"/>
          <p:cNvSpPr txBox="1"/>
          <p:nvPr/>
        </p:nvSpPr>
        <p:spPr>
          <a:xfrm>
            <a:off x="3721395" y="4141814"/>
            <a:ext cx="4688958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00C7FC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</a:pPr>
            <a:r>
              <a:rPr sz="2100" dirty="0">
                <a:latin typeface="Gill Sans"/>
                <a:cs typeface="Gill Sans"/>
              </a:rPr>
              <a:t>Clustering, classification, outliers…</a:t>
            </a:r>
          </a:p>
        </p:txBody>
      </p:sp>
      <p:pic>
        <p:nvPicPr>
          <p:cNvPr id="742" name="image20.png" descr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208" y="111934"/>
            <a:ext cx="5053939" cy="3494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anomaly-sheep.tiff" descr="anomaly-sheep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" y="3028144"/>
            <a:ext cx="3932617" cy="2009171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It is often not straightforward…"/>
          <p:cNvSpPr txBox="1"/>
          <p:nvPr/>
        </p:nvSpPr>
        <p:spPr>
          <a:xfrm>
            <a:off x="127591" y="111934"/>
            <a:ext cx="3711879" cy="2316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438150" hangingPunct="0">
              <a:buClrTx/>
              <a:defRPr sz="2800">
                <a:solidFill>
                  <a:srgbClr val="DCDEE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It is often not straightforward </a:t>
            </a:r>
          </a:p>
          <a:p>
            <a:pPr algn="ctr" defTabSz="438150" hangingPunct="0">
              <a:buClrTx/>
              <a:defRPr sz="2800">
                <a:solidFill>
                  <a:srgbClr val="DCDEE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to identify alerts worth  </a:t>
            </a:r>
          </a:p>
          <a:p>
            <a:pPr algn="ctr" defTabSz="438150" hangingPunct="0">
              <a:buClrTx/>
              <a:defRPr sz="2800">
                <a:solidFill>
                  <a:srgbClr val="DCDEE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following: need to first reject instrumental artefacts, and then </a:t>
            </a:r>
            <a:r>
              <a:rPr sz="2100" b="1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classify</a:t>
            </a:r>
            <a:r>
              <a:rPr sz="2100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 astrophysical sources to select those that are </a:t>
            </a:r>
            <a:r>
              <a:rPr sz="2100" dirty="0">
                <a:solidFill>
                  <a:srgbClr val="008C91">
                    <a:satOff val="-13807"/>
                    <a:lumOff val="19329"/>
                  </a:srgbClr>
                </a:solidFill>
                <a:latin typeface="Gill Sans"/>
                <a:cs typeface="Gill Sans"/>
                <a:sym typeface="Gill Sans"/>
              </a:rPr>
              <a:t>“most interesting”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3" name="Željko Ivezić (pronounced as Bill)…">
            <a:extLst>
              <a:ext uri="{FF2B5EF4-FFF2-40B4-BE49-F238E27FC236}">
                <a16:creationId xmlns:a16="http://schemas.microsoft.com/office/drawing/2014/main" id="{70DCC59E-1949-545A-2DD3-6153D01C68C5}"/>
              </a:ext>
            </a:extLst>
          </p:cNvPr>
          <p:cNvSpPr txBox="1"/>
          <p:nvPr/>
        </p:nvSpPr>
        <p:spPr>
          <a:xfrm>
            <a:off x="478302" y="955996"/>
            <a:ext cx="8665698" cy="447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5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The Milky Way – our own galaxy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bg1">
                  <a:lumMod val="6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Time domain astronomy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bg1">
                  <a:lumMod val="6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Astronomical Surveys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bg1">
                  <a:lumMod val="6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Big Data and Machine Learning challenges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 Discussion and Questions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000" b="1" dirty="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  <a:p>
            <a:pPr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</p:txBody>
      </p:sp>
      <p:sp>
        <p:nvSpPr>
          <p:cNvPr id="4" name="LSST: the Greatest Movie of All Time">
            <a:extLst>
              <a:ext uri="{FF2B5EF4-FFF2-40B4-BE49-F238E27FC236}">
                <a16:creationId xmlns:a16="http://schemas.microsoft.com/office/drawing/2014/main" id="{C5A1FE86-E915-ECBF-E5C0-A31D6BC60B1C}"/>
              </a:ext>
            </a:extLst>
          </p:cNvPr>
          <p:cNvSpPr txBox="1"/>
          <p:nvPr/>
        </p:nvSpPr>
        <p:spPr>
          <a:xfrm>
            <a:off x="1645920" y="-50146"/>
            <a:ext cx="7421879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/>
              <a:t>     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dirty="0">
                <a:solidFill>
                  <a:schemeClr val="accent5"/>
                </a:solidFill>
                <a:latin typeface="Helvetica" pitchFamily="2" charset="0"/>
                <a:cs typeface="Times New Roman" panose="02020603050405020304" pitchFamily="18" charset="0"/>
              </a:rPr>
              <a:t>Outline</a:t>
            </a:r>
            <a:endParaRPr sz="2400" b="1" dirty="0">
              <a:solidFill>
                <a:schemeClr val="accent5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sz="105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E281CD-4518-51D0-90E3-C1C915F55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03" y="955996"/>
            <a:ext cx="3821196" cy="22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DSS view along the Milky Way Disk"/>
          <p:cNvSpPr txBox="1">
            <a:spLocks noGrp="1"/>
          </p:cNvSpPr>
          <p:nvPr>
            <p:ph type="title"/>
          </p:nvPr>
        </p:nvSpPr>
        <p:spPr>
          <a:xfrm>
            <a:off x="154745" y="0"/>
            <a:ext cx="7176529" cy="42192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sz="2400" dirty="0">
                <a:solidFill>
                  <a:schemeClr val="tx1"/>
                </a:solidFill>
              </a:rPr>
              <a:t>SDSS view along the Milky Way Disk</a:t>
            </a:r>
          </a:p>
        </p:txBody>
      </p:sp>
      <p:pic>
        <p:nvPicPr>
          <p:cNvPr id="857" name="galPlaneSDSS.pdf" descr="galPlaneSDS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85" y="339125"/>
            <a:ext cx="6295431" cy="486465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494250" y="6416640"/>
            <a:ext cx="254001" cy="24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20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fld id="{86CB4B4D-7CA3-9044-876B-883B54F8677D}" type="slidenum">
              <a:rPr lang="en-US" smtClean="0"/>
              <a:pPr/>
              <a:t>4</a:t>
            </a:fld>
            <a:endParaRPr/>
          </a:p>
        </p:txBody>
      </p:sp>
      <p:pic>
        <p:nvPicPr>
          <p:cNvPr id="859" name="FullMoon.png" descr="FullMo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0152" y="3971566"/>
            <a:ext cx="10769156" cy="105566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951C3-B08F-054A-AC2D-36F127B01EEA}"/>
              </a:ext>
            </a:extLst>
          </p:cNvPr>
          <p:cNvSpPr txBox="1"/>
          <p:nvPr/>
        </p:nvSpPr>
        <p:spPr>
          <a:xfrm>
            <a:off x="1571625" y="4076037"/>
            <a:ext cx="103941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342900" hangingPunct="0">
              <a:buClrTx/>
            </a:pPr>
            <a:r>
              <a:rPr lang="en-US" sz="135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Moon for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4C42C-98B3-814B-A6D3-347E7DFD47EF}"/>
              </a:ext>
            </a:extLst>
          </p:cNvPr>
          <p:cNvSpPr txBox="1"/>
          <p:nvPr/>
        </p:nvSpPr>
        <p:spPr>
          <a:xfrm>
            <a:off x="6322596" y="3985703"/>
            <a:ext cx="1625065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342900" hangingPunct="0">
              <a:buClrTx/>
            </a:pPr>
            <a:r>
              <a:rPr lang="en-US" sz="135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Naked eye: 1 star  in </a:t>
            </a:r>
            <a:r>
              <a:rPr lang="en-US" sz="1350" b="1" dirty="0">
                <a:solidFill>
                  <a:schemeClr val="bg1"/>
                </a:solidFill>
              </a:rPr>
              <a:t>2</a:t>
            </a:r>
            <a:r>
              <a:rPr lang="en-US" sz="135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00x larger area</a:t>
            </a:r>
          </a:p>
        </p:txBody>
      </p:sp>
      <p:pic>
        <p:nvPicPr>
          <p:cNvPr id="3" name="SDSStelescope_sideview.jpg" descr="SDSStelescope_sideview.jpg">
            <a:extLst>
              <a:ext uri="{FF2B5EF4-FFF2-40B4-BE49-F238E27FC236}">
                <a16:creationId xmlns:a16="http://schemas.microsoft.com/office/drawing/2014/main" id="{3EBE7559-8B5F-A55E-CBC3-339A65F43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5" y="1263862"/>
            <a:ext cx="1206070" cy="150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DSScamera.jpg" descr="SDSScamera.jpg">
            <a:extLst>
              <a:ext uri="{FF2B5EF4-FFF2-40B4-BE49-F238E27FC236}">
                <a16:creationId xmlns:a16="http://schemas.microsoft.com/office/drawing/2014/main" id="{A2AADDB8-7965-8604-3C0F-76C4FFAA1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186" y="1221828"/>
            <a:ext cx="1286842" cy="1349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Double-click to edit"/>
          <p:cNvSpPr txBox="1">
            <a:spLocks noGrp="1"/>
          </p:cNvSpPr>
          <p:nvPr>
            <p:ph type="title"/>
          </p:nvPr>
        </p:nvSpPr>
        <p:spPr>
          <a:xfrm>
            <a:off x="722441" y="-7621"/>
            <a:ext cx="7554516" cy="408534"/>
          </a:xfrm>
          <a:prstGeom prst="rect">
            <a:avLst/>
          </a:prstGeom>
        </p:spPr>
        <p:txBody>
          <a:bodyPr lIns="26789" tIns="26789" rIns="26789" bIns="26789" anchor="ctr"/>
          <a:lstStyle>
            <a:lvl1pPr defTabSz="584200">
              <a:defRPr sz="2600" b="1"/>
            </a:lvl1pPr>
          </a:lstStyle>
          <a:p>
            <a:r>
              <a:t> </a:t>
            </a:r>
          </a:p>
        </p:txBody>
      </p:sp>
      <p:sp>
        <p:nvSpPr>
          <p:cNvPr id="1025" name="Text"/>
          <p:cNvSpPr txBox="1"/>
          <p:nvPr/>
        </p:nvSpPr>
        <p:spPr>
          <a:xfrm>
            <a:off x="2313925" y="2212337"/>
            <a:ext cx="129443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</a:pPr>
            <a:r>
              <a:rPr sz="2100">
                <a:latin typeface="Gill Sans"/>
                <a:cs typeface="Gill Sans"/>
              </a:rPr>
              <a:t> </a:t>
            </a:r>
          </a:p>
        </p:txBody>
      </p:sp>
      <p:sp>
        <p:nvSpPr>
          <p:cNvPr id="1026" name="Text"/>
          <p:cNvSpPr txBox="1"/>
          <p:nvPr/>
        </p:nvSpPr>
        <p:spPr>
          <a:xfrm>
            <a:off x="6098977" y="4712858"/>
            <a:ext cx="2022575" cy="1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  <a:defRPr b="0">
                <a:solidFill>
                  <a:srgbClr val="FFFFFF"/>
                </a:solidFill>
              </a:defRPr>
            </a:pPr>
            <a:r>
              <a:rPr sz="900">
                <a:latin typeface="Gill Sans"/>
                <a:cs typeface="Gill Sans"/>
              </a:rPr>
              <a:t> </a:t>
            </a:r>
          </a:p>
        </p:txBody>
      </p:sp>
      <p:sp>
        <p:nvSpPr>
          <p:cNvPr id="1027" name="Text"/>
          <p:cNvSpPr txBox="1"/>
          <p:nvPr/>
        </p:nvSpPr>
        <p:spPr>
          <a:xfrm>
            <a:off x="5589984" y="451313"/>
            <a:ext cx="2591843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5322" hangingPunct="0">
              <a:buClrTx/>
            </a:pPr>
            <a:r>
              <a:rPr sz="2400">
                <a:latin typeface="Gill Sans"/>
                <a:cs typeface="Gill Sans"/>
              </a:rPr>
              <a:t> </a:t>
            </a:r>
          </a:p>
        </p:txBody>
      </p:sp>
      <p:sp>
        <p:nvSpPr>
          <p:cNvPr id="1028" name="Text"/>
          <p:cNvSpPr txBox="1"/>
          <p:nvPr/>
        </p:nvSpPr>
        <p:spPr>
          <a:xfrm>
            <a:off x="2559370" y="751350"/>
            <a:ext cx="139061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5322" hangingPunct="0">
              <a:buClrTx/>
            </a:pPr>
            <a:r>
              <a:rPr sz="2400">
                <a:latin typeface="Gill Sans"/>
                <a:cs typeface="Gill Sans"/>
              </a:rPr>
              <a:t> </a:t>
            </a:r>
          </a:p>
        </p:txBody>
      </p:sp>
      <p:sp>
        <p:nvSpPr>
          <p:cNvPr id="1029" name="Text"/>
          <p:cNvSpPr txBox="1"/>
          <p:nvPr/>
        </p:nvSpPr>
        <p:spPr>
          <a:xfrm>
            <a:off x="5899889" y="970418"/>
            <a:ext cx="182835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</a:pPr>
            <a:r>
              <a:rPr sz="1050">
                <a:latin typeface="Gill Sans"/>
                <a:cs typeface="Gill Sans"/>
              </a:rPr>
              <a:t> </a:t>
            </a:r>
          </a:p>
        </p:txBody>
      </p:sp>
      <p:pic>
        <p:nvPicPr>
          <p:cNvPr id="1030" name="a1.tiff" descr="a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29" y="-1"/>
            <a:ext cx="539554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SDSS…"/>
          <p:cNvSpPr txBox="1"/>
          <p:nvPr/>
        </p:nvSpPr>
        <p:spPr>
          <a:xfrm>
            <a:off x="1183461" y="220480"/>
            <a:ext cx="640800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SDSS</a:t>
            </a:r>
          </a:p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gri</a:t>
            </a:r>
          </a:p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3.5’x3.5’</a:t>
            </a:r>
          </a:p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r~22.5</a:t>
            </a:r>
          </a:p>
        </p:txBody>
      </p:sp>
      <p:sp>
        <p:nvSpPr>
          <p:cNvPr id="103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94972" y="4895701"/>
            <a:ext cx="140663" cy="1579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hangingPunct="0">
              <a:buClrTx/>
            </a:pPr>
            <a:fld id="{86CB4B4D-7CA3-9044-876B-883B54F8677D}" type="slidenum">
              <a:rPr>
                <a:latin typeface="Gill Sans"/>
                <a:cs typeface="Gill Sans"/>
              </a:rPr>
              <a:pPr hangingPunct="0">
                <a:buClrTx/>
              </a:pPr>
              <a:t>5</a:t>
            </a:fld>
            <a:endParaRPr>
              <a:latin typeface="Gill Sans"/>
              <a:cs typeface="Gill Sans"/>
            </a:endParaRPr>
          </a:p>
        </p:txBody>
      </p:sp>
      <p:sp>
        <p:nvSpPr>
          <p:cNvPr id="1033" name="3 arcmin is 1/10 of the full Moon’s diameter"/>
          <p:cNvSpPr txBox="1"/>
          <p:nvPr/>
        </p:nvSpPr>
        <p:spPr>
          <a:xfrm>
            <a:off x="1099047" y="1278612"/>
            <a:ext cx="80962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3 arcmin is </a:t>
            </a:r>
            <a:r>
              <a:rPr sz="135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rPr sz="135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 of the full Moon’s diameter</a:t>
            </a:r>
          </a:p>
        </p:txBody>
      </p:sp>
      <p:sp>
        <p:nvSpPr>
          <p:cNvPr id="2" name="3 arcmin is 1/10 of the full Moon’s diameter">
            <a:extLst>
              <a:ext uri="{FF2B5EF4-FFF2-40B4-BE49-F238E27FC236}">
                <a16:creationId xmlns:a16="http://schemas.microsoft.com/office/drawing/2014/main" id="{532697A8-9D62-AEF5-96EE-B413CE926CC7}"/>
              </a:ext>
            </a:extLst>
          </p:cNvPr>
          <p:cNvSpPr txBox="1"/>
          <p:nvPr/>
        </p:nvSpPr>
        <p:spPr>
          <a:xfrm>
            <a:off x="1159001" y="3264398"/>
            <a:ext cx="70183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135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LSST’s field of view is 3000 times larger</a:t>
            </a:r>
            <a:endParaRPr sz="1350" dirty="0">
              <a:solidFill>
                <a:srgbClr val="FFFFFF"/>
              </a:solidFill>
              <a:latin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he Milky Way is complex and big!"/>
          <p:cNvSpPr txBox="1">
            <a:spLocks noGrp="1"/>
          </p:cNvSpPr>
          <p:nvPr>
            <p:ph type="title"/>
          </p:nvPr>
        </p:nvSpPr>
        <p:spPr>
          <a:xfrm>
            <a:off x="501455" y="0"/>
            <a:ext cx="7413820" cy="602502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400" dirty="0">
                <a:solidFill>
                  <a:schemeClr val="tx1"/>
                </a:solidFill>
              </a:rPr>
              <a:t>The Milky Way is complex and big! </a:t>
            </a:r>
          </a:p>
        </p:txBody>
      </p:sp>
      <p:pic>
        <p:nvPicPr>
          <p:cNvPr id="632" name="ARAA_fig20.tiff" descr="ARAA_fig20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41" y="602502"/>
            <a:ext cx="5418259" cy="4131423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And interesting and informative!"/>
          <p:cNvSpPr/>
          <p:nvPr/>
        </p:nvSpPr>
        <p:spPr>
          <a:xfrm>
            <a:off x="3257550" y="4733925"/>
            <a:ext cx="6696075" cy="409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solidFill>
                  <a:srgbClr val="FFFFFF"/>
                </a:solidFill>
              </a:defRPr>
            </a:lvl1pPr>
          </a:lstStyle>
          <a:p>
            <a:r>
              <a:rPr sz="2400" dirty="0">
                <a:solidFill>
                  <a:schemeClr val="tx1"/>
                </a:solidFill>
              </a:rPr>
              <a:t>And interesting and informative!</a:t>
            </a:r>
          </a:p>
        </p:txBody>
      </p:sp>
      <p:pic>
        <p:nvPicPr>
          <p:cNvPr id="2" name="coordEx.jpg" descr="coordEx.jpg">
            <a:extLst>
              <a:ext uri="{FF2B5EF4-FFF2-40B4-BE49-F238E27FC236}">
                <a16:creationId xmlns:a16="http://schemas.microsoft.com/office/drawing/2014/main" id="{57486C60-FC91-D936-D3EA-B0ADF0D7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5" y="1393946"/>
            <a:ext cx="3121855" cy="1656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he Milky Way halo: not smooth, not simple"/>
          <p:cNvSpPr txBox="1">
            <a:spLocks noGrp="1"/>
          </p:cNvSpPr>
          <p:nvPr>
            <p:ph type="title"/>
          </p:nvPr>
        </p:nvSpPr>
        <p:spPr>
          <a:xfrm>
            <a:off x="126608" y="86147"/>
            <a:ext cx="8848580" cy="424654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/>
            <a:r>
              <a:rPr sz="2400" dirty="0">
                <a:solidFill>
                  <a:schemeClr val="tx1"/>
                </a:solidFill>
              </a:rPr>
              <a:t>The Milky Way halo: not smooth, not simple</a:t>
            </a:r>
            <a:r>
              <a:rPr lang="en-US" sz="2400" dirty="0">
                <a:solidFill>
                  <a:schemeClr val="tx1"/>
                </a:solidFill>
              </a:rPr>
              <a:t>...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548" name="The halo structure is interesting because:                           1) dynamical times are long (merger history), and 2) gravitational potential becomes dominated by the dark matter halo"/>
          <p:cNvSpPr/>
          <p:nvPr/>
        </p:nvSpPr>
        <p:spPr>
          <a:xfrm>
            <a:off x="126608" y="3694231"/>
            <a:ext cx="8356210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30480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b="1" dirty="0">
                <a:solidFill>
                  <a:schemeClr val="tx1"/>
                </a:solidFill>
              </a:rPr>
              <a:t>The halo structure is interesting because:                           </a:t>
            </a:r>
            <a:r>
              <a:rPr lang="en-US" sz="2100" b="1" dirty="0">
                <a:solidFill>
                  <a:schemeClr val="tx1"/>
                </a:solidFill>
              </a:rPr>
              <a:t>                             </a:t>
            </a:r>
            <a:r>
              <a:rPr sz="2100" dirty="0">
                <a:solidFill>
                  <a:schemeClr val="tx1"/>
                </a:solidFill>
              </a:rPr>
              <a:t>1) dynamical times are long (merger history), and </a:t>
            </a:r>
            <a:r>
              <a:rPr lang="en-US" sz="2100" dirty="0">
                <a:solidFill>
                  <a:schemeClr val="tx1"/>
                </a:solidFill>
              </a:rPr>
              <a:t>                                           </a:t>
            </a:r>
            <a:r>
              <a:rPr sz="2100" dirty="0">
                <a:solidFill>
                  <a:schemeClr val="tx1"/>
                </a:solidFill>
              </a:rPr>
              <a:t>2) gravitational potential becomes dominated by the dark matter halo </a:t>
            </a:r>
          </a:p>
        </p:txBody>
      </p:sp>
      <p:pic>
        <p:nvPicPr>
          <p:cNvPr id="549" name="IBJ2012_fig18.tiff" descr="IBJ2012_fig18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67" y="555632"/>
            <a:ext cx="5535343" cy="2849462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Rectangle"/>
          <p:cNvSpPr/>
          <p:nvPr/>
        </p:nvSpPr>
        <p:spPr>
          <a:xfrm>
            <a:off x="6583678" y="3397177"/>
            <a:ext cx="1619250" cy="266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551" name="Belokurov et al. (2006)"/>
          <p:cNvSpPr/>
          <p:nvPr/>
        </p:nvSpPr>
        <p:spPr>
          <a:xfrm>
            <a:off x="6583679" y="3380519"/>
            <a:ext cx="1619249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406400">
              <a:defRPr sz="1400" b="1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050" dirty="0" err="1"/>
              <a:t>Belokurov</a:t>
            </a:r>
            <a:r>
              <a:rPr sz="1050" dirty="0"/>
              <a:t> et al. (2006)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Why to study the Milky Way?"/>
          <p:cNvSpPr txBox="1">
            <a:spLocks noGrp="1"/>
          </p:cNvSpPr>
          <p:nvPr>
            <p:ph type="title"/>
          </p:nvPr>
        </p:nvSpPr>
        <p:spPr>
          <a:xfrm>
            <a:off x="590845" y="85725"/>
            <a:ext cx="7353006" cy="675488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Why to study the Milky Way? </a:t>
            </a:r>
          </a:p>
        </p:txBody>
      </p:sp>
      <p:sp>
        <p:nvSpPr>
          <p:cNvPr id="438" name="To help answer general questions about galaxies:…"/>
          <p:cNvSpPr txBox="1">
            <a:spLocks noGrp="1"/>
          </p:cNvSpPr>
          <p:nvPr>
            <p:ph type="body" idx="1"/>
          </p:nvPr>
        </p:nvSpPr>
        <p:spPr>
          <a:xfrm>
            <a:off x="365760" y="801858"/>
            <a:ext cx="7549515" cy="2741442"/>
          </a:xfrm>
          <a:prstGeom prst="rect">
            <a:avLst/>
          </a:prstGeom>
        </p:spPr>
        <p:txBody>
          <a:bodyPr/>
          <a:lstStyle/>
          <a:p>
            <a:pPr marL="605518" indent="-367393">
              <a:defRPr sz="2400" b="1">
                <a:solidFill>
                  <a:srgbClr val="FFF76B"/>
                </a:solidFill>
              </a:defRPr>
            </a:pPr>
            <a:r>
              <a:rPr sz="2000" dirty="0">
                <a:solidFill>
                  <a:schemeClr val="tx1"/>
                </a:solidFill>
              </a:rPr>
              <a:t>To help answer general questions about galaxies: </a:t>
            </a:r>
            <a:endParaRPr sz="20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How did galaxies form?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How did galaxies evolve?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What do they tell us about the Universe? </a:t>
            </a:r>
          </a:p>
          <a:p>
            <a:pPr marL="605518" indent="-367393">
              <a:defRPr sz="2400" b="1"/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Disadvantage: </a:t>
            </a:r>
            <a:r>
              <a:rPr sz="2000" b="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 single spiral galaxy</a:t>
            </a: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  <a:p>
            <a:pPr marL="605518" indent="-367393">
              <a:defRPr sz="2400" b="1"/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 major advantage: </a:t>
            </a:r>
            <a:r>
              <a:rPr sz="2000" b="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no other galaxy can be studied in such an exquisite detail as our Galaxy  </a:t>
            </a:r>
          </a:p>
        </p:txBody>
      </p:sp>
      <p:sp>
        <p:nvSpPr>
          <p:cNvPr id="439" name="For individual stars in our Galaxy we can today measure:                        a) 3D positions (and luminosity)                                                                                b) 3D motions (accelerations only close to the black hole)    "/>
          <p:cNvSpPr/>
          <p:nvPr/>
        </p:nvSpPr>
        <p:spPr>
          <a:xfrm>
            <a:off x="590844" y="2906486"/>
            <a:ext cx="8187395" cy="2217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defTabSz="304800">
              <a:spcBef>
                <a:spcPts val="1275"/>
              </a:spcBef>
              <a:defRPr sz="2400" b="1">
                <a:solidFill>
                  <a:srgbClr val="FFF76B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For individual stars in our Galaxy we can today measure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/estimate</a:t>
            </a: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:                        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 </a:t>
            </a: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a) 3D positions (and luminosity)                                                                                b) 3D motions (accelerations only close to the black hole)                                                                            c) chemical composition ([Fe/H], [α/Fe], individual  </a:t>
            </a:r>
            <a:r>
              <a:rPr sz="1800" dirty="0" err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abund</a:t>
            </a:r>
            <a:r>
              <a:rPr lang="en-US" sz="1800" dirty="0" err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aces</a:t>
            </a: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)      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</a:t>
            </a: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d) age and mass (sometimes)</a:t>
            </a:r>
          </a:p>
        </p:txBody>
      </p:sp>
      <p:sp>
        <p:nvSpPr>
          <p:cNvPr id="440" name="Ivezić, Beers, Jurić 2012, ARA&amp;A, 50, 251"/>
          <p:cNvSpPr/>
          <p:nvPr/>
        </p:nvSpPr>
        <p:spPr>
          <a:xfrm>
            <a:off x="4428269" y="4822195"/>
            <a:ext cx="326707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406400"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200"/>
              <a:t>Ivezić, Beers, Jurić 2012, ARA&amp;A, 50, 251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Big questions about the Milky Way"/>
          <p:cNvSpPr txBox="1">
            <a:spLocks noGrp="1"/>
          </p:cNvSpPr>
          <p:nvPr>
            <p:ph type="title"/>
          </p:nvPr>
        </p:nvSpPr>
        <p:spPr>
          <a:xfrm>
            <a:off x="506438" y="0"/>
            <a:ext cx="7408838" cy="703385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Big questions about the Milky Way</a:t>
            </a:r>
            <a:r>
              <a:rPr lang="en-US" dirty="0">
                <a:solidFill>
                  <a:schemeClr val="tx1"/>
                </a:solidFill>
              </a:rPr>
              <a:t>: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3" name="Observers’ view:…"/>
          <p:cNvSpPr txBox="1">
            <a:spLocks noGrp="1"/>
          </p:cNvSpPr>
          <p:nvPr>
            <p:ph type="body" idx="1"/>
          </p:nvPr>
        </p:nvSpPr>
        <p:spPr>
          <a:xfrm>
            <a:off x="0" y="881743"/>
            <a:ext cx="8975187" cy="4421776"/>
          </a:xfrm>
          <a:prstGeom prst="rect">
            <a:avLst/>
          </a:prstGeom>
        </p:spPr>
        <p:txBody>
          <a:bodyPr/>
          <a:lstStyle/>
          <a:p>
            <a:pPr marL="238125" indent="0">
              <a:buNone/>
              <a:defRPr sz="2400" b="1">
                <a:solidFill>
                  <a:srgbClr val="FFF76B"/>
                </a:solidFill>
              </a:defRPr>
            </a:pPr>
            <a:r>
              <a:rPr sz="2000" dirty="0">
                <a:solidFill>
                  <a:schemeClr val="tx1"/>
                </a:solidFill>
              </a:rPr>
              <a:t>Observers’ view: </a:t>
            </a:r>
            <a:endParaRPr sz="20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Decompose Galaxy into main components</a:t>
            </a:r>
            <a:r>
              <a:rPr lang="en-US"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endParaRPr sz="20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Describe the spatial distribution of stars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Describe stellar kinematics as a function of position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Describe chemical composition as a function of position and kinematics (and ultimately age) </a:t>
            </a:r>
            <a:endParaRPr lang="en-US" sz="20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endParaRPr sz="8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38125" indent="0">
              <a:buNone/>
              <a:defRPr sz="2400" b="1">
                <a:solidFill>
                  <a:srgbClr val="FFF76B"/>
                </a:solidFill>
              </a:defRPr>
            </a:pPr>
            <a:r>
              <a:rPr sz="2000" dirty="0" err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Theoreticans</a:t>
            </a: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’/modelers’ view: </a:t>
            </a:r>
            <a:r>
              <a:rPr sz="2000" b="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Can we understand/model the behavior of stars in the position-kinematics-chemistry space?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Can we use kinematics and other data to infer dynamics?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Are the results from the Milky Way studies consistent with extragalactic constraints?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550553-3EBC-13F7-390B-A4C6E97F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43" y="594665"/>
            <a:ext cx="2994985" cy="13228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ubin template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5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5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2_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5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61915</TotalTime>
  <Words>1610</Words>
  <Application>Microsoft Macintosh PowerPoint</Application>
  <PresentationFormat>On-screen Show (16:9)</PresentationFormat>
  <Paragraphs>261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53" baseType="lpstr">
      <vt:lpstr>Helvetica</vt:lpstr>
      <vt:lpstr>Lucida Grande</vt:lpstr>
      <vt:lpstr>Source Sans Pro SemiBold</vt:lpstr>
      <vt:lpstr>Calibri</vt:lpstr>
      <vt:lpstr>Times Roman</vt:lpstr>
      <vt:lpstr>Helvetica Neue Light</vt:lpstr>
      <vt:lpstr>Times New Roman</vt:lpstr>
      <vt:lpstr>Arial</vt:lpstr>
      <vt:lpstr>Verdana</vt:lpstr>
      <vt:lpstr>Helvetica Light</vt:lpstr>
      <vt:lpstr>Helvetica Neue</vt:lpstr>
      <vt:lpstr>Arial Narrow</vt:lpstr>
      <vt:lpstr>Gill Sans</vt:lpstr>
      <vt:lpstr>Futura Bold</vt:lpstr>
      <vt:lpstr>Source Sans Pro</vt:lpstr>
      <vt:lpstr>American Typewriter</vt:lpstr>
      <vt:lpstr>Rubin template - Light</vt:lpstr>
      <vt:lpstr>Gradient</vt:lpstr>
      <vt:lpstr>1_Gradient</vt:lpstr>
      <vt:lpstr>2_Gradient</vt:lpstr>
      <vt:lpstr>PowerPoint Presentation</vt:lpstr>
      <vt:lpstr>PowerPoint Presentation</vt:lpstr>
      <vt:lpstr>PowerPoint Presentation</vt:lpstr>
      <vt:lpstr>SDSS view along the Milky Way Disk</vt:lpstr>
      <vt:lpstr> </vt:lpstr>
      <vt:lpstr>The Milky Way is complex and big! </vt:lpstr>
      <vt:lpstr>The Milky Way halo: not smooth, not simple...</vt:lpstr>
      <vt:lpstr>Why to study the Milky Way? </vt:lpstr>
      <vt:lpstr>Big questions about the Milky Way: </vt:lpstr>
      <vt:lpstr>Analysis example: mapping Galaxy with SDSS data</vt:lpstr>
      <vt:lpstr>Milky Way science with upcoming coadded LSST data  </vt:lpstr>
      <vt:lpstr> </vt:lpstr>
      <vt:lpstr> </vt:lpstr>
      <vt:lpstr>Time Domain: ”objects changing in time”  1) positions:    a) fast: asteroids   b) slow: stellar         proper motions  2) brightness:     cosmic explosions,     variable stars (periodic, irregular, etc.),     and everything else...</vt:lpstr>
      <vt:lpstr>PowerPoint Presentation</vt:lpstr>
      <vt:lpstr>Single-band light curves for c-type RR Lyrae and eclipsing binaries (top panels) are almost indistinguishable (especially when the noise is large)...  But when the color variation (bottom panels) is available, there is no ambiguity!     </vt:lpstr>
      <vt:lpstr> Transients with LSST  </vt:lpstr>
      <vt:lpstr>Not only point sources - echo of a supernova explosion:     </vt:lpstr>
      <vt:lpstr>Modern observational methods in astronomy  </vt:lpstr>
      <vt:lpstr>Modern observational methods in astronomy  </vt:lpstr>
      <vt:lpstr>Modern observational methods in astronomy  </vt:lpstr>
      <vt:lpstr>Astronomy “from your armchair” </vt:lpstr>
      <vt:lpstr>PowerPoint Presentation</vt:lpstr>
      <vt:lpstr>Modern observational facilities</vt:lpstr>
      <vt:lpstr>PowerPoint Presentation</vt:lpstr>
      <vt:lpstr>PowerPoint Presentation</vt:lpstr>
      <vt:lpstr>PowerPoint Presentation</vt:lpstr>
      <vt:lpstr>Stellar astrometry &amp; photometry from Gaia and LSST  </vt:lpstr>
      <vt:lpstr>Data analysis challenges in the era of Big Data</vt:lpstr>
      <vt:lpstr>PowerPoint Presentation</vt:lpstr>
      <vt:lpstr>Statistical analysis of a massive dataset: LSST example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Zeljko Ivezic</cp:lastModifiedBy>
  <cp:revision>186</cp:revision>
  <dcterms:modified xsi:type="dcterms:W3CDTF">2023-06-03T14:07:47Z</dcterms:modified>
</cp:coreProperties>
</file>